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2" r:id="rId3"/>
    <p:sldId id="381" r:id="rId4"/>
    <p:sldId id="382" r:id="rId5"/>
    <p:sldId id="383" r:id="rId6"/>
    <p:sldId id="384" r:id="rId7"/>
    <p:sldId id="336" r:id="rId8"/>
    <p:sldId id="308" r:id="rId9"/>
    <p:sldId id="385" r:id="rId10"/>
    <p:sldId id="394" r:id="rId11"/>
    <p:sldId id="386" r:id="rId12"/>
    <p:sldId id="387" r:id="rId13"/>
    <p:sldId id="389" r:id="rId14"/>
    <p:sldId id="393" r:id="rId15"/>
    <p:sldId id="390" r:id="rId16"/>
    <p:sldId id="391" r:id="rId17"/>
    <p:sldId id="388" r:id="rId18"/>
    <p:sldId id="392" r:id="rId19"/>
    <p:sldId id="338" r:id="rId20"/>
    <p:sldId id="395" r:id="rId21"/>
    <p:sldId id="358" r:id="rId22"/>
    <p:sldId id="339" r:id="rId23"/>
    <p:sldId id="400" r:id="rId24"/>
    <p:sldId id="403" r:id="rId25"/>
    <p:sldId id="405" r:id="rId26"/>
    <p:sldId id="401" r:id="rId27"/>
    <p:sldId id="402" r:id="rId28"/>
    <p:sldId id="406" r:id="rId29"/>
    <p:sldId id="407" r:id="rId30"/>
    <p:sldId id="409" r:id="rId31"/>
    <p:sldId id="410" r:id="rId32"/>
    <p:sldId id="411" r:id="rId33"/>
    <p:sldId id="412" r:id="rId34"/>
    <p:sldId id="404" r:id="rId35"/>
    <p:sldId id="413" r:id="rId36"/>
    <p:sldId id="414" r:id="rId37"/>
    <p:sldId id="415" r:id="rId38"/>
    <p:sldId id="416" r:id="rId39"/>
    <p:sldId id="344" r:id="rId40"/>
    <p:sldId id="398" r:id="rId41"/>
    <p:sldId id="419" r:id="rId42"/>
    <p:sldId id="399" r:id="rId43"/>
    <p:sldId id="420" r:id="rId44"/>
    <p:sldId id="346" r:id="rId45"/>
    <p:sldId id="396" r:id="rId46"/>
    <p:sldId id="421" r:id="rId47"/>
    <p:sldId id="354" r:id="rId48"/>
    <p:sldId id="32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F7F7F"/>
    <a:srgbClr val="0048C4"/>
    <a:srgbClr val="002E7F"/>
    <a:srgbClr val="5896FF"/>
    <a:srgbClr val="003797"/>
    <a:srgbClr val="F37E0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72836" autoAdjust="0"/>
  </p:normalViewPr>
  <p:slideViewPr>
    <p:cSldViewPr snapToGrid="0">
      <p:cViewPr varScale="1">
        <p:scale>
          <a:sx n="49" d="100"/>
          <a:sy n="49" d="100"/>
        </p:scale>
        <p:origin x="1644" y="44"/>
      </p:cViewPr>
      <p:guideLst>
        <p:guide orient="horz" pos="2772"/>
        <p:guide pos="3817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js\Desktop\team_Ah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js\Desktop\team_Ah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js\Desktop\team_Ah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js\Desktop\team_Ah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js\Desktop\team_Ah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An</a:t>
            </a:r>
            <a:r>
              <a:rPr lang="ko-KR" altLang="en-US"/>
              <a:t> </a:t>
            </a:r>
            <a:r>
              <a:rPr lang="en-US" altLang="ko-KR"/>
              <a:t>approval rating of Ahn cheolsoo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m/d/yyyy</c:formatCode>
                <c:ptCount val="61"/>
                <c:pt idx="0">
                  <c:v>42407</c:v>
                </c:pt>
                <c:pt idx="1">
                  <c:v>42415</c:v>
                </c:pt>
                <c:pt idx="2">
                  <c:v>42422</c:v>
                </c:pt>
                <c:pt idx="3">
                  <c:v>42429</c:v>
                </c:pt>
                <c:pt idx="4">
                  <c:v>42436</c:v>
                </c:pt>
                <c:pt idx="5">
                  <c:v>42443</c:v>
                </c:pt>
                <c:pt idx="6">
                  <c:v>42450</c:v>
                </c:pt>
                <c:pt idx="7">
                  <c:v>42457</c:v>
                </c:pt>
                <c:pt idx="8">
                  <c:v>42464</c:v>
                </c:pt>
                <c:pt idx="9">
                  <c:v>42471</c:v>
                </c:pt>
                <c:pt idx="10">
                  <c:v>42478</c:v>
                </c:pt>
                <c:pt idx="11">
                  <c:v>42485</c:v>
                </c:pt>
                <c:pt idx="12">
                  <c:v>42492</c:v>
                </c:pt>
                <c:pt idx="13">
                  <c:v>42499</c:v>
                </c:pt>
                <c:pt idx="14">
                  <c:v>42506</c:v>
                </c:pt>
                <c:pt idx="15">
                  <c:v>42513</c:v>
                </c:pt>
                <c:pt idx="16">
                  <c:v>42520</c:v>
                </c:pt>
                <c:pt idx="17">
                  <c:v>42528</c:v>
                </c:pt>
                <c:pt idx="18">
                  <c:v>42534</c:v>
                </c:pt>
                <c:pt idx="19">
                  <c:v>42541</c:v>
                </c:pt>
                <c:pt idx="20">
                  <c:v>42548</c:v>
                </c:pt>
                <c:pt idx="21">
                  <c:v>42555</c:v>
                </c:pt>
                <c:pt idx="22">
                  <c:v>42562</c:v>
                </c:pt>
                <c:pt idx="23">
                  <c:v>42569</c:v>
                </c:pt>
                <c:pt idx="24">
                  <c:v>42576</c:v>
                </c:pt>
                <c:pt idx="25">
                  <c:v>42583</c:v>
                </c:pt>
                <c:pt idx="26">
                  <c:v>42590</c:v>
                </c:pt>
                <c:pt idx="27">
                  <c:v>42598</c:v>
                </c:pt>
                <c:pt idx="28">
                  <c:v>42604</c:v>
                </c:pt>
                <c:pt idx="29">
                  <c:v>42611</c:v>
                </c:pt>
                <c:pt idx="30">
                  <c:v>42618</c:v>
                </c:pt>
                <c:pt idx="31">
                  <c:v>42625</c:v>
                </c:pt>
                <c:pt idx="32">
                  <c:v>42627</c:v>
                </c:pt>
                <c:pt idx="33">
                  <c:v>42639</c:v>
                </c:pt>
                <c:pt idx="34">
                  <c:v>42653</c:v>
                </c:pt>
                <c:pt idx="35">
                  <c:v>42660</c:v>
                </c:pt>
                <c:pt idx="36">
                  <c:v>42670</c:v>
                </c:pt>
                <c:pt idx="37">
                  <c:v>42674</c:v>
                </c:pt>
                <c:pt idx="38">
                  <c:v>42681</c:v>
                </c:pt>
                <c:pt idx="39">
                  <c:v>42688</c:v>
                </c:pt>
                <c:pt idx="40">
                  <c:v>42695</c:v>
                </c:pt>
                <c:pt idx="41">
                  <c:v>42702</c:v>
                </c:pt>
                <c:pt idx="42">
                  <c:v>42709</c:v>
                </c:pt>
                <c:pt idx="43">
                  <c:v>42716</c:v>
                </c:pt>
                <c:pt idx="44">
                  <c:v>42723</c:v>
                </c:pt>
                <c:pt idx="45">
                  <c:v>42730</c:v>
                </c:pt>
                <c:pt idx="46">
                  <c:v>42737</c:v>
                </c:pt>
                <c:pt idx="47">
                  <c:v>42744</c:v>
                </c:pt>
                <c:pt idx="48">
                  <c:v>42751</c:v>
                </c:pt>
                <c:pt idx="49">
                  <c:v>42758</c:v>
                </c:pt>
                <c:pt idx="50">
                  <c:v>42767</c:v>
                </c:pt>
                <c:pt idx="51">
                  <c:v>42772</c:v>
                </c:pt>
                <c:pt idx="52">
                  <c:v>42779</c:v>
                </c:pt>
                <c:pt idx="53">
                  <c:v>42786</c:v>
                </c:pt>
                <c:pt idx="54">
                  <c:v>42793</c:v>
                </c:pt>
                <c:pt idx="55">
                  <c:v>42800</c:v>
                </c:pt>
                <c:pt idx="56">
                  <c:v>42807</c:v>
                </c:pt>
                <c:pt idx="57">
                  <c:v>42814</c:v>
                </c:pt>
                <c:pt idx="58">
                  <c:v>42821</c:v>
                </c:pt>
                <c:pt idx="59">
                  <c:v>42828</c:v>
                </c:pt>
                <c:pt idx="60">
                  <c:v>42835</c:v>
                </c:pt>
              </c:numCache>
            </c:numRef>
          </c:cat>
          <c:val>
            <c:numRef>
              <c:f>Sheet1!$B$2:$B$62</c:f>
              <c:numCache>
                <c:formatCode>0.0_);[Red]\(0.0\)</c:formatCode>
                <c:ptCount val="61"/>
                <c:pt idx="0">
                  <c:v>13.6</c:v>
                </c:pt>
                <c:pt idx="1">
                  <c:v>11.7</c:v>
                </c:pt>
                <c:pt idx="2">
                  <c:v>11.6</c:v>
                </c:pt>
                <c:pt idx="3">
                  <c:v>11.1</c:v>
                </c:pt>
                <c:pt idx="4">
                  <c:v>9.9</c:v>
                </c:pt>
                <c:pt idx="5">
                  <c:v>10</c:v>
                </c:pt>
                <c:pt idx="6">
                  <c:v>10.6</c:v>
                </c:pt>
                <c:pt idx="7">
                  <c:v>9.6</c:v>
                </c:pt>
                <c:pt idx="8">
                  <c:v>10</c:v>
                </c:pt>
                <c:pt idx="9">
                  <c:v>14.2</c:v>
                </c:pt>
                <c:pt idx="10">
                  <c:v>18.899999999999999</c:v>
                </c:pt>
                <c:pt idx="11">
                  <c:v>18.399999999999999</c:v>
                </c:pt>
                <c:pt idx="12">
                  <c:v>19.100000000000001</c:v>
                </c:pt>
                <c:pt idx="13">
                  <c:v>17.2</c:v>
                </c:pt>
                <c:pt idx="14">
                  <c:v>17.5</c:v>
                </c:pt>
                <c:pt idx="15">
                  <c:v>17.899999999999999</c:v>
                </c:pt>
                <c:pt idx="16">
                  <c:v>16.100000000000001</c:v>
                </c:pt>
                <c:pt idx="17">
                  <c:v>11.9</c:v>
                </c:pt>
                <c:pt idx="18">
                  <c:v>12.4</c:v>
                </c:pt>
                <c:pt idx="19">
                  <c:v>12.3</c:v>
                </c:pt>
                <c:pt idx="20">
                  <c:v>11.5</c:v>
                </c:pt>
                <c:pt idx="21">
                  <c:v>12.8</c:v>
                </c:pt>
                <c:pt idx="22">
                  <c:v>11.6</c:v>
                </c:pt>
                <c:pt idx="23">
                  <c:v>12.1</c:v>
                </c:pt>
                <c:pt idx="24">
                  <c:v>11.5</c:v>
                </c:pt>
                <c:pt idx="25">
                  <c:v>10.1</c:v>
                </c:pt>
                <c:pt idx="26">
                  <c:v>9</c:v>
                </c:pt>
                <c:pt idx="27">
                  <c:v>8.5</c:v>
                </c:pt>
                <c:pt idx="28">
                  <c:v>9.6999999999999993</c:v>
                </c:pt>
                <c:pt idx="29">
                  <c:v>10.4</c:v>
                </c:pt>
                <c:pt idx="30">
                  <c:v>10.5</c:v>
                </c:pt>
                <c:pt idx="31">
                  <c:v>10.4</c:v>
                </c:pt>
                <c:pt idx="32">
                  <c:v>10</c:v>
                </c:pt>
                <c:pt idx="33">
                  <c:v>10.3</c:v>
                </c:pt>
                <c:pt idx="34">
                  <c:v>10.4</c:v>
                </c:pt>
                <c:pt idx="35">
                  <c:v>9.6</c:v>
                </c:pt>
                <c:pt idx="36">
                  <c:v>9.3000000000000007</c:v>
                </c:pt>
                <c:pt idx="37">
                  <c:v>10.5</c:v>
                </c:pt>
                <c:pt idx="38">
                  <c:v>10.7</c:v>
                </c:pt>
                <c:pt idx="39">
                  <c:v>10.199999999999999</c:v>
                </c:pt>
                <c:pt idx="40">
                  <c:v>12</c:v>
                </c:pt>
                <c:pt idx="41">
                  <c:v>11.8</c:v>
                </c:pt>
                <c:pt idx="42">
                  <c:v>9.8000000000000007</c:v>
                </c:pt>
                <c:pt idx="43">
                  <c:v>8</c:v>
                </c:pt>
                <c:pt idx="44">
                  <c:v>8.3000000000000007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6.5</c:v>
                </c:pt>
                <c:pt idx="48">
                  <c:v>7</c:v>
                </c:pt>
                <c:pt idx="49">
                  <c:v>7.4</c:v>
                </c:pt>
                <c:pt idx="50">
                  <c:v>8.5</c:v>
                </c:pt>
                <c:pt idx="51">
                  <c:v>10.9</c:v>
                </c:pt>
                <c:pt idx="52">
                  <c:v>9.5</c:v>
                </c:pt>
                <c:pt idx="53">
                  <c:v>8.8000000000000007</c:v>
                </c:pt>
                <c:pt idx="54">
                  <c:v>10.1</c:v>
                </c:pt>
                <c:pt idx="55">
                  <c:v>10.8</c:v>
                </c:pt>
                <c:pt idx="56">
                  <c:v>10.199999999999999</c:v>
                </c:pt>
                <c:pt idx="57">
                  <c:v>12</c:v>
                </c:pt>
                <c:pt idx="58">
                  <c:v>12.6</c:v>
                </c:pt>
                <c:pt idx="59">
                  <c:v>18.7</c:v>
                </c:pt>
                <c:pt idx="60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7-4A44-82AC-DCB54E338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017408"/>
        <c:axId val="404011832"/>
      </c:lineChart>
      <c:dateAx>
        <c:axId val="404017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1832"/>
        <c:crosses val="autoZero"/>
        <c:auto val="1"/>
        <c:lblOffset val="100"/>
        <c:baseTimeUnit val="days"/>
      </c:dateAx>
      <c:valAx>
        <c:axId val="40401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An</a:t>
            </a:r>
            <a:r>
              <a:rPr lang="ko-KR" altLang="en-US"/>
              <a:t> </a:t>
            </a:r>
            <a:r>
              <a:rPr lang="en-US" altLang="ko-KR"/>
              <a:t>approval rating of Ahn cheolsoo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m/d/yyyy</c:formatCode>
                <c:ptCount val="61"/>
                <c:pt idx="0">
                  <c:v>42407</c:v>
                </c:pt>
                <c:pt idx="1">
                  <c:v>42415</c:v>
                </c:pt>
                <c:pt idx="2">
                  <c:v>42422</c:v>
                </c:pt>
                <c:pt idx="3">
                  <c:v>42429</c:v>
                </c:pt>
                <c:pt idx="4">
                  <c:v>42436</c:v>
                </c:pt>
                <c:pt idx="5">
                  <c:v>42443</c:v>
                </c:pt>
                <c:pt idx="6">
                  <c:v>42450</c:v>
                </c:pt>
                <c:pt idx="7">
                  <c:v>42457</c:v>
                </c:pt>
                <c:pt idx="8">
                  <c:v>42464</c:v>
                </c:pt>
                <c:pt idx="9">
                  <c:v>42471</c:v>
                </c:pt>
                <c:pt idx="10">
                  <c:v>42478</c:v>
                </c:pt>
                <c:pt idx="11">
                  <c:v>42485</c:v>
                </c:pt>
                <c:pt idx="12">
                  <c:v>42492</c:v>
                </c:pt>
                <c:pt idx="13">
                  <c:v>42499</c:v>
                </c:pt>
                <c:pt idx="14">
                  <c:v>42506</c:v>
                </c:pt>
                <c:pt idx="15">
                  <c:v>42513</c:v>
                </c:pt>
                <c:pt idx="16">
                  <c:v>42520</c:v>
                </c:pt>
                <c:pt idx="17">
                  <c:v>42528</c:v>
                </c:pt>
                <c:pt idx="18">
                  <c:v>42534</c:v>
                </c:pt>
                <c:pt idx="19">
                  <c:v>42541</c:v>
                </c:pt>
                <c:pt idx="20">
                  <c:v>42548</c:v>
                </c:pt>
                <c:pt idx="21">
                  <c:v>42555</c:v>
                </c:pt>
                <c:pt idx="22">
                  <c:v>42562</c:v>
                </c:pt>
                <c:pt idx="23">
                  <c:v>42569</c:v>
                </c:pt>
                <c:pt idx="24">
                  <c:v>42576</c:v>
                </c:pt>
                <c:pt idx="25">
                  <c:v>42583</c:v>
                </c:pt>
                <c:pt idx="26">
                  <c:v>42590</c:v>
                </c:pt>
                <c:pt idx="27">
                  <c:v>42598</c:v>
                </c:pt>
                <c:pt idx="28">
                  <c:v>42604</c:v>
                </c:pt>
                <c:pt idx="29">
                  <c:v>42611</c:v>
                </c:pt>
                <c:pt idx="30">
                  <c:v>42618</c:v>
                </c:pt>
                <c:pt idx="31">
                  <c:v>42625</c:v>
                </c:pt>
                <c:pt idx="32">
                  <c:v>42627</c:v>
                </c:pt>
                <c:pt idx="33">
                  <c:v>42639</c:v>
                </c:pt>
                <c:pt idx="34">
                  <c:v>42653</c:v>
                </c:pt>
                <c:pt idx="35">
                  <c:v>42660</c:v>
                </c:pt>
                <c:pt idx="36">
                  <c:v>42670</c:v>
                </c:pt>
                <c:pt idx="37">
                  <c:v>42674</c:v>
                </c:pt>
                <c:pt idx="38">
                  <c:v>42681</c:v>
                </c:pt>
                <c:pt idx="39">
                  <c:v>42688</c:v>
                </c:pt>
                <c:pt idx="40">
                  <c:v>42695</c:v>
                </c:pt>
                <c:pt idx="41">
                  <c:v>42702</c:v>
                </c:pt>
                <c:pt idx="42">
                  <c:v>42709</c:v>
                </c:pt>
                <c:pt idx="43">
                  <c:v>42716</c:v>
                </c:pt>
                <c:pt idx="44">
                  <c:v>42723</c:v>
                </c:pt>
                <c:pt idx="45">
                  <c:v>42730</c:v>
                </c:pt>
                <c:pt idx="46">
                  <c:v>42737</c:v>
                </c:pt>
                <c:pt idx="47">
                  <c:v>42744</c:v>
                </c:pt>
                <c:pt idx="48">
                  <c:v>42751</c:v>
                </c:pt>
                <c:pt idx="49">
                  <c:v>42758</c:v>
                </c:pt>
                <c:pt idx="50">
                  <c:v>42767</c:v>
                </c:pt>
                <c:pt idx="51">
                  <c:v>42772</c:v>
                </c:pt>
                <c:pt idx="52">
                  <c:v>42779</c:v>
                </c:pt>
                <c:pt idx="53">
                  <c:v>42786</c:v>
                </c:pt>
                <c:pt idx="54">
                  <c:v>42793</c:v>
                </c:pt>
                <c:pt idx="55">
                  <c:v>42800</c:v>
                </c:pt>
                <c:pt idx="56">
                  <c:v>42807</c:v>
                </c:pt>
                <c:pt idx="57">
                  <c:v>42814</c:v>
                </c:pt>
                <c:pt idx="58">
                  <c:v>42821</c:v>
                </c:pt>
                <c:pt idx="59">
                  <c:v>42828</c:v>
                </c:pt>
                <c:pt idx="60">
                  <c:v>42835</c:v>
                </c:pt>
              </c:numCache>
            </c:numRef>
          </c:cat>
          <c:val>
            <c:numRef>
              <c:f>Sheet1!$B$2:$B$62</c:f>
              <c:numCache>
                <c:formatCode>0.0_);[Red]\(0.0\)</c:formatCode>
                <c:ptCount val="61"/>
                <c:pt idx="0">
                  <c:v>13.6</c:v>
                </c:pt>
                <c:pt idx="1">
                  <c:v>11.7</c:v>
                </c:pt>
                <c:pt idx="2">
                  <c:v>11.6</c:v>
                </c:pt>
                <c:pt idx="3">
                  <c:v>11.1</c:v>
                </c:pt>
                <c:pt idx="4">
                  <c:v>9.9</c:v>
                </c:pt>
                <c:pt idx="5">
                  <c:v>10</c:v>
                </c:pt>
                <c:pt idx="6">
                  <c:v>10.6</c:v>
                </c:pt>
                <c:pt idx="7">
                  <c:v>9.6</c:v>
                </c:pt>
                <c:pt idx="8">
                  <c:v>10</c:v>
                </c:pt>
                <c:pt idx="9">
                  <c:v>14.2</c:v>
                </c:pt>
                <c:pt idx="10">
                  <c:v>18.899999999999999</c:v>
                </c:pt>
                <c:pt idx="11">
                  <c:v>18.399999999999999</c:v>
                </c:pt>
                <c:pt idx="12">
                  <c:v>19.100000000000001</c:v>
                </c:pt>
                <c:pt idx="13">
                  <c:v>17.2</c:v>
                </c:pt>
                <c:pt idx="14">
                  <c:v>17.5</c:v>
                </c:pt>
                <c:pt idx="15">
                  <c:v>17.899999999999999</c:v>
                </c:pt>
                <c:pt idx="16">
                  <c:v>16.100000000000001</c:v>
                </c:pt>
                <c:pt idx="17">
                  <c:v>11.9</c:v>
                </c:pt>
                <c:pt idx="18">
                  <c:v>12.4</c:v>
                </c:pt>
                <c:pt idx="19">
                  <c:v>12.3</c:v>
                </c:pt>
                <c:pt idx="20">
                  <c:v>11.5</c:v>
                </c:pt>
                <c:pt idx="21">
                  <c:v>12.8</c:v>
                </c:pt>
                <c:pt idx="22">
                  <c:v>11.6</c:v>
                </c:pt>
                <c:pt idx="23">
                  <c:v>12.1</c:v>
                </c:pt>
                <c:pt idx="24">
                  <c:v>11.5</c:v>
                </c:pt>
                <c:pt idx="25">
                  <c:v>10.1</c:v>
                </c:pt>
                <c:pt idx="26">
                  <c:v>9</c:v>
                </c:pt>
                <c:pt idx="27">
                  <c:v>8.5</c:v>
                </c:pt>
                <c:pt idx="28">
                  <c:v>9.6999999999999993</c:v>
                </c:pt>
                <c:pt idx="29">
                  <c:v>10.4</c:v>
                </c:pt>
                <c:pt idx="30">
                  <c:v>10.5</c:v>
                </c:pt>
                <c:pt idx="31">
                  <c:v>10.4</c:v>
                </c:pt>
                <c:pt idx="32">
                  <c:v>10</c:v>
                </c:pt>
                <c:pt idx="33">
                  <c:v>10.3</c:v>
                </c:pt>
                <c:pt idx="34">
                  <c:v>10.4</c:v>
                </c:pt>
                <c:pt idx="35">
                  <c:v>9.6</c:v>
                </c:pt>
                <c:pt idx="36">
                  <c:v>9.3000000000000007</c:v>
                </c:pt>
                <c:pt idx="37">
                  <c:v>10.5</c:v>
                </c:pt>
                <c:pt idx="38">
                  <c:v>10.7</c:v>
                </c:pt>
                <c:pt idx="39">
                  <c:v>10.199999999999999</c:v>
                </c:pt>
                <c:pt idx="40">
                  <c:v>12</c:v>
                </c:pt>
                <c:pt idx="41">
                  <c:v>11.8</c:v>
                </c:pt>
                <c:pt idx="42">
                  <c:v>9.8000000000000007</c:v>
                </c:pt>
                <c:pt idx="43">
                  <c:v>8</c:v>
                </c:pt>
                <c:pt idx="44">
                  <c:v>8.3000000000000007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6.5</c:v>
                </c:pt>
                <c:pt idx="48">
                  <c:v>7</c:v>
                </c:pt>
                <c:pt idx="49">
                  <c:v>7.4</c:v>
                </c:pt>
                <c:pt idx="50">
                  <c:v>8.5</c:v>
                </c:pt>
                <c:pt idx="51">
                  <c:v>10.9</c:v>
                </c:pt>
                <c:pt idx="52">
                  <c:v>9.5</c:v>
                </c:pt>
                <c:pt idx="53">
                  <c:v>8.8000000000000007</c:v>
                </c:pt>
                <c:pt idx="54">
                  <c:v>10.1</c:v>
                </c:pt>
                <c:pt idx="55">
                  <c:v>10.8</c:v>
                </c:pt>
                <c:pt idx="56">
                  <c:v>10.199999999999999</c:v>
                </c:pt>
                <c:pt idx="57">
                  <c:v>12</c:v>
                </c:pt>
                <c:pt idx="58">
                  <c:v>12.6</c:v>
                </c:pt>
                <c:pt idx="59">
                  <c:v>18.7</c:v>
                </c:pt>
                <c:pt idx="60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7-4A44-82AC-DCB54E338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017408"/>
        <c:axId val="404011832"/>
      </c:lineChart>
      <c:dateAx>
        <c:axId val="404017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1832"/>
        <c:crosses val="autoZero"/>
        <c:auto val="1"/>
        <c:lblOffset val="100"/>
        <c:baseTimeUnit val="days"/>
      </c:dateAx>
      <c:valAx>
        <c:axId val="40401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An</a:t>
            </a:r>
            <a:r>
              <a:rPr lang="ko-KR" altLang="en-US"/>
              <a:t> </a:t>
            </a:r>
            <a:r>
              <a:rPr lang="en-US" altLang="ko-KR"/>
              <a:t>approval rating of Ahn cheolsoo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m/d/yyyy</c:formatCode>
                <c:ptCount val="61"/>
                <c:pt idx="0">
                  <c:v>42407</c:v>
                </c:pt>
                <c:pt idx="1">
                  <c:v>42415</c:v>
                </c:pt>
                <c:pt idx="2">
                  <c:v>42422</c:v>
                </c:pt>
                <c:pt idx="3">
                  <c:v>42429</c:v>
                </c:pt>
                <c:pt idx="4">
                  <c:v>42436</c:v>
                </c:pt>
                <c:pt idx="5">
                  <c:v>42443</c:v>
                </c:pt>
                <c:pt idx="6">
                  <c:v>42450</c:v>
                </c:pt>
                <c:pt idx="7">
                  <c:v>42457</c:v>
                </c:pt>
                <c:pt idx="8">
                  <c:v>42464</c:v>
                </c:pt>
                <c:pt idx="9">
                  <c:v>42471</c:v>
                </c:pt>
                <c:pt idx="10">
                  <c:v>42478</c:v>
                </c:pt>
                <c:pt idx="11">
                  <c:v>42485</c:v>
                </c:pt>
                <c:pt idx="12">
                  <c:v>42492</c:v>
                </c:pt>
                <c:pt idx="13">
                  <c:v>42499</c:v>
                </c:pt>
                <c:pt idx="14">
                  <c:v>42506</c:v>
                </c:pt>
                <c:pt idx="15">
                  <c:v>42513</c:v>
                </c:pt>
                <c:pt idx="16">
                  <c:v>42520</c:v>
                </c:pt>
                <c:pt idx="17">
                  <c:v>42528</c:v>
                </c:pt>
                <c:pt idx="18">
                  <c:v>42534</c:v>
                </c:pt>
                <c:pt idx="19">
                  <c:v>42541</c:v>
                </c:pt>
                <c:pt idx="20">
                  <c:v>42548</c:v>
                </c:pt>
                <c:pt idx="21">
                  <c:v>42555</c:v>
                </c:pt>
                <c:pt idx="22">
                  <c:v>42562</c:v>
                </c:pt>
                <c:pt idx="23">
                  <c:v>42569</c:v>
                </c:pt>
                <c:pt idx="24">
                  <c:v>42576</c:v>
                </c:pt>
                <c:pt idx="25">
                  <c:v>42583</c:v>
                </c:pt>
                <c:pt idx="26">
                  <c:v>42590</c:v>
                </c:pt>
                <c:pt idx="27">
                  <c:v>42598</c:v>
                </c:pt>
                <c:pt idx="28">
                  <c:v>42604</c:v>
                </c:pt>
                <c:pt idx="29">
                  <c:v>42611</c:v>
                </c:pt>
                <c:pt idx="30">
                  <c:v>42618</c:v>
                </c:pt>
                <c:pt idx="31">
                  <c:v>42625</c:v>
                </c:pt>
                <c:pt idx="32">
                  <c:v>42627</c:v>
                </c:pt>
                <c:pt idx="33">
                  <c:v>42639</c:v>
                </c:pt>
                <c:pt idx="34">
                  <c:v>42653</c:v>
                </c:pt>
                <c:pt idx="35">
                  <c:v>42660</c:v>
                </c:pt>
                <c:pt idx="36">
                  <c:v>42670</c:v>
                </c:pt>
                <c:pt idx="37">
                  <c:v>42674</c:v>
                </c:pt>
                <c:pt idx="38">
                  <c:v>42681</c:v>
                </c:pt>
                <c:pt idx="39">
                  <c:v>42688</c:v>
                </c:pt>
                <c:pt idx="40">
                  <c:v>42695</c:v>
                </c:pt>
                <c:pt idx="41">
                  <c:v>42702</c:v>
                </c:pt>
                <c:pt idx="42">
                  <c:v>42709</c:v>
                </c:pt>
                <c:pt idx="43">
                  <c:v>42716</c:v>
                </c:pt>
                <c:pt idx="44">
                  <c:v>42723</c:v>
                </c:pt>
                <c:pt idx="45">
                  <c:v>42730</c:v>
                </c:pt>
                <c:pt idx="46">
                  <c:v>42737</c:v>
                </c:pt>
                <c:pt idx="47">
                  <c:v>42744</c:v>
                </c:pt>
                <c:pt idx="48">
                  <c:v>42751</c:v>
                </c:pt>
                <c:pt idx="49">
                  <c:v>42758</c:v>
                </c:pt>
                <c:pt idx="50">
                  <c:v>42767</c:v>
                </c:pt>
                <c:pt idx="51">
                  <c:v>42772</c:v>
                </c:pt>
                <c:pt idx="52">
                  <c:v>42779</c:v>
                </c:pt>
                <c:pt idx="53">
                  <c:v>42786</c:v>
                </c:pt>
                <c:pt idx="54">
                  <c:v>42793</c:v>
                </c:pt>
                <c:pt idx="55">
                  <c:v>42800</c:v>
                </c:pt>
                <c:pt idx="56">
                  <c:v>42807</c:v>
                </c:pt>
                <c:pt idx="57">
                  <c:v>42814</c:v>
                </c:pt>
                <c:pt idx="58">
                  <c:v>42821</c:v>
                </c:pt>
                <c:pt idx="59">
                  <c:v>42828</c:v>
                </c:pt>
                <c:pt idx="60">
                  <c:v>42835</c:v>
                </c:pt>
              </c:numCache>
            </c:numRef>
          </c:cat>
          <c:val>
            <c:numRef>
              <c:f>Sheet1!$B$2:$B$62</c:f>
              <c:numCache>
                <c:formatCode>0.0_);[Red]\(0.0\)</c:formatCode>
                <c:ptCount val="61"/>
                <c:pt idx="0">
                  <c:v>13.6</c:v>
                </c:pt>
                <c:pt idx="1">
                  <c:v>11.7</c:v>
                </c:pt>
                <c:pt idx="2">
                  <c:v>11.6</c:v>
                </c:pt>
                <c:pt idx="3">
                  <c:v>11.1</c:v>
                </c:pt>
                <c:pt idx="4">
                  <c:v>9.9</c:v>
                </c:pt>
                <c:pt idx="5">
                  <c:v>10</c:v>
                </c:pt>
                <c:pt idx="6">
                  <c:v>10.6</c:v>
                </c:pt>
                <c:pt idx="7">
                  <c:v>9.6</c:v>
                </c:pt>
                <c:pt idx="8">
                  <c:v>10</c:v>
                </c:pt>
                <c:pt idx="9">
                  <c:v>14.2</c:v>
                </c:pt>
                <c:pt idx="10">
                  <c:v>18.899999999999999</c:v>
                </c:pt>
                <c:pt idx="11">
                  <c:v>18.399999999999999</c:v>
                </c:pt>
                <c:pt idx="12">
                  <c:v>19.100000000000001</c:v>
                </c:pt>
                <c:pt idx="13">
                  <c:v>17.2</c:v>
                </c:pt>
                <c:pt idx="14">
                  <c:v>17.5</c:v>
                </c:pt>
                <c:pt idx="15">
                  <c:v>17.899999999999999</c:v>
                </c:pt>
                <c:pt idx="16">
                  <c:v>16.100000000000001</c:v>
                </c:pt>
                <c:pt idx="17">
                  <c:v>11.9</c:v>
                </c:pt>
                <c:pt idx="18">
                  <c:v>12.4</c:v>
                </c:pt>
                <c:pt idx="19">
                  <c:v>12.3</c:v>
                </c:pt>
                <c:pt idx="20">
                  <c:v>11.5</c:v>
                </c:pt>
                <c:pt idx="21">
                  <c:v>12.8</c:v>
                </c:pt>
                <c:pt idx="22">
                  <c:v>11.6</c:v>
                </c:pt>
                <c:pt idx="23">
                  <c:v>12.1</c:v>
                </c:pt>
                <c:pt idx="24">
                  <c:v>11.5</c:v>
                </c:pt>
                <c:pt idx="25">
                  <c:v>10.1</c:v>
                </c:pt>
                <c:pt idx="26">
                  <c:v>9</c:v>
                </c:pt>
                <c:pt idx="27">
                  <c:v>8.5</c:v>
                </c:pt>
                <c:pt idx="28">
                  <c:v>9.6999999999999993</c:v>
                </c:pt>
                <c:pt idx="29">
                  <c:v>10.4</c:v>
                </c:pt>
                <c:pt idx="30">
                  <c:v>10.5</c:v>
                </c:pt>
                <c:pt idx="31">
                  <c:v>10.4</c:v>
                </c:pt>
                <c:pt idx="32">
                  <c:v>10</c:v>
                </c:pt>
                <c:pt idx="33">
                  <c:v>10.3</c:v>
                </c:pt>
                <c:pt idx="34">
                  <c:v>10.4</c:v>
                </c:pt>
                <c:pt idx="35">
                  <c:v>9.6</c:v>
                </c:pt>
                <c:pt idx="36">
                  <c:v>9.3000000000000007</c:v>
                </c:pt>
                <c:pt idx="37">
                  <c:v>10.5</c:v>
                </c:pt>
                <c:pt idx="38">
                  <c:v>10.7</c:v>
                </c:pt>
                <c:pt idx="39">
                  <c:v>10.199999999999999</c:v>
                </c:pt>
                <c:pt idx="40">
                  <c:v>12</c:v>
                </c:pt>
                <c:pt idx="41">
                  <c:v>11.8</c:v>
                </c:pt>
                <c:pt idx="42">
                  <c:v>9.8000000000000007</c:v>
                </c:pt>
                <c:pt idx="43">
                  <c:v>8</c:v>
                </c:pt>
                <c:pt idx="44">
                  <c:v>8.3000000000000007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6.5</c:v>
                </c:pt>
                <c:pt idx="48">
                  <c:v>7</c:v>
                </c:pt>
                <c:pt idx="49">
                  <c:v>7.4</c:v>
                </c:pt>
                <c:pt idx="50">
                  <c:v>8.5</c:v>
                </c:pt>
                <c:pt idx="51">
                  <c:v>10.9</c:v>
                </c:pt>
                <c:pt idx="52">
                  <c:v>9.5</c:v>
                </c:pt>
                <c:pt idx="53">
                  <c:v>8.8000000000000007</c:v>
                </c:pt>
                <c:pt idx="54">
                  <c:v>10.1</c:v>
                </c:pt>
                <c:pt idx="55">
                  <c:v>10.8</c:v>
                </c:pt>
                <c:pt idx="56">
                  <c:v>10.199999999999999</c:v>
                </c:pt>
                <c:pt idx="57">
                  <c:v>12</c:v>
                </c:pt>
                <c:pt idx="58">
                  <c:v>12.6</c:v>
                </c:pt>
                <c:pt idx="59">
                  <c:v>18.7</c:v>
                </c:pt>
                <c:pt idx="60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7-4A44-82AC-DCB54E338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017408"/>
        <c:axId val="404011832"/>
      </c:lineChart>
      <c:dateAx>
        <c:axId val="404017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1832"/>
        <c:crosses val="autoZero"/>
        <c:auto val="1"/>
        <c:lblOffset val="100"/>
        <c:baseTimeUnit val="days"/>
      </c:dateAx>
      <c:valAx>
        <c:axId val="40401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An</a:t>
            </a:r>
            <a:r>
              <a:rPr lang="ko-KR" altLang="en-US"/>
              <a:t> </a:t>
            </a:r>
            <a:r>
              <a:rPr lang="en-US" altLang="ko-KR"/>
              <a:t>approval rating of Ahn cheolsoo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m/d/yyyy</c:formatCode>
                <c:ptCount val="61"/>
                <c:pt idx="0">
                  <c:v>42407</c:v>
                </c:pt>
                <c:pt idx="1">
                  <c:v>42415</c:v>
                </c:pt>
                <c:pt idx="2">
                  <c:v>42422</c:v>
                </c:pt>
                <c:pt idx="3">
                  <c:v>42429</c:v>
                </c:pt>
                <c:pt idx="4">
                  <c:v>42436</c:v>
                </c:pt>
                <c:pt idx="5">
                  <c:v>42443</c:v>
                </c:pt>
                <c:pt idx="6">
                  <c:v>42450</c:v>
                </c:pt>
                <c:pt idx="7">
                  <c:v>42457</c:v>
                </c:pt>
                <c:pt idx="8">
                  <c:v>42464</c:v>
                </c:pt>
                <c:pt idx="9">
                  <c:v>42471</c:v>
                </c:pt>
                <c:pt idx="10">
                  <c:v>42478</c:v>
                </c:pt>
                <c:pt idx="11">
                  <c:v>42485</c:v>
                </c:pt>
                <c:pt idx="12">
                  <c:v>42492</c:v>
                </c:pt>
                <c:pt idx="13">
                  <c:v>42499</c:v>
                </c:pt>
                <c:pt idx="14">
                  <c:v>42506</c:v>
                </c:pt>
                <c:pt idx="15">
                  <c:v>42513</c:v>
                </c:pt>
                <c:pt idx="16">
                  <c:v>42520</c:v>
                </c:pt>
                <c:pt idx="17">
                  <c:v>42528</c:v>
                </c:pt>
                <c:pt idx="18">
                  <c:v>42534</c:v>
                </c:pt>
                <c:pt idx="19">
                  <c:v>42541</c:v>
                </c:pt>
                <c:pt idx="20">
                  <c:v>42548</c:v>
                </c:pt>
                <c:pt idx="21">
                  <c:v>42555</c:v>
                </c:pt>
                <c:pt idx="22">
                  <c:v>42562</c:v>
                </c:pt>
                <c:pt idx="23">
                  <c:v>42569</c:v>
                </c:pt>
                <c:pt idx="24">
                  <c:v>42576</c:v>
                </c:pt>
                <c:pt idx="25">
                  <c:v>42583</c:v>
                </c:pt>
                <c:pt idx="26">
                  <c:v>42590</c:v>
                </c:pt>
                <c:pt idx="27">
                  <c:v>42598</c:v>
                </c:pt>
                <c:pt idx="28">
                  <c:v>42604</c:v>
                </c:pt>
                <c:pt idx="29">
                  <c:v>42611</c:v>
                </c:pt>
                <c:pt idx="30">
                  <c:v>42618</c:v>
                </c:pt>
                <c:pt idx="31">
                  <c:v>42625</c:v>
                </c:pt>
                <c:pt idx="32">
                  <c:v>42627</c:v>
                </c:pt>
                <c:pt idx="33">
                  <c:v>42639</c:v>
                </c:pt>
                <c:pt idx="34">
                  <c:v>42653</c:v>
                </c:pt>
                <c:pt idx="35">
                  <c:v>42660</c:v>
                </c:pt>
                <c:pt idx="36">
                  <c:v>42670</c:v>
                </c:pt>
                <c:pt idx="37">
                  <c:v>42674</c:v>
                </c:pt>
                <c:pt idx="38">
                  <c:v>42681</c:v>
                </c:pt>
                <c:pt idx="39">
                  <c:v>42688</c:v>
                </c:pt>
                <c:pt idx="40">
                  <c:v>42695</c:v>
                </c:pt>
                <c:pt idx="41">
                  <c:v>42702</c:v>
                </c:pt>
                <c:pt idx="42">
                  <c:v>42709</c:v>
                </c:pt>
                <c:pt idx="43">
                  <c:v>42716</c:v>
                </c:pt>
                <c:pt idx="44">
                  <c:v>42723</c:v>
                </c:pt>
                <c:pt idx="45">
                  <c:v>42730</c:v>
                </c:pt>
                <c:pt idx="46">
                  <c:v>42737</c:v>
                </c:pt>
                <c:pt idx="47">
                  <c:v>42744</c:v>
                </c:pt>
                <c:pt idx="48">
                  <c:v>42751</c:v>
                </c:pt>
                <c:pt idx="49">
                  <c:v>42758</c:v>
                </c:pt>
                <c:pt idx="50">
                  <c:v>42767</c:v>
                </c:pt>
                <c:pt idx="51">
                  <c:v>42772</c:v>
                </c:pt>
                <c:pt idx="52">
                  <c:v>42779</c:v>
                </c:pt>
                <c:pt idx="53">
                  <c:v>42786</c:v>
                </c:pt>
                <c:pt idx="54">
                  <c:v>42793</c:v>
                </c:pt>
                <c:pt idx="55">
                  <c:v>42800</c:v>
                </c:pt>
                <c:pt idx="56">
                  <c:v>42807</c:v>
                </c:pt>
                <c:pt idx="57">
                  <c:v>42814</c:v>
                </c:pt>
                <c:pt idx="58">
                  <c:v>42821</c:v>
                </c:pt>
                <c:pt idx="59">
                  <c:v>42828</c:v>
                </c:pt>
                <c:pt idx="60">
                  <c:v>42835</c:v>
                </c:pt>
              </c:numCache>
            </c:numRef>
          </c:cat>
          <c:val>
            <c:numRef>
              <c:f>Sheet1!$B$2:$B$62</c:f>
              <c:numCache>
                <c:formatCode>0.0_);[Red]\(0.0\)</c:formatCode>
                <c:ptCount val="61"/>
                <c:pt idx="0">
                  <c:v>13.6</c:v>
                </c:pt>
                <c:pt idx="1">
                  <c:v>11.7</c:v>
                </c:pt>
                <c:pt idx="2">
                  <c:v>11.6</c:v>
                </c:pt>
                <c:pt idx="3">
                  <c:v>11.1</c:v>
                </c:pt>
                <c:pt idx="4">
                  <c:v>9.9</c:v>
                </c:pt>
                <c:pt idx="5">
                  <c:v>10</c:v>
                </c:pt>
                <c:pt idx="6">
                  <c:v>10.6</c:v>
                </c:pt>
                <c:pt idx="7">
                  <c:v>9.6</c:v>
                </c:pt>
                <c:pt idx="8">
                  <c:v>10</c:v>
                </c:pt>
                <c:pt idx="9">
                  <c:v>14.2</c:v>
                </c:pt>
                <c:pt idx="10">
                  <c:v>18.899999999999999</c:v>
                </c:pt>
                <c:pt idx="11">
                  <c:v>18.399999999999999</c:v>
                </c:pt>
                <c:pt idx="12">
                  <c:v>19.100000000000001</c:v>
                </c:pt>
                <c:pt idx="13">
                  <c:v>17.2</c:v>
                </c:pt>
                <c:pt idx="14">
                  <c:v>17.5</c:v>
                </c:pt>
                <c:pt idx="15">
                  <c:v>17.899999999999999</c:v>
                </c:pt>
                <c:pt idx="16">
                  <c:v>16.100000000000001</c:v>
                </c:pt>
                <c:pt idx="17">
                  <c:v>11.9</c:v>
                </c:pt>
                <c:pt idx="18">
                  <c:v>12.4</c:v>
                </c:pt>
                <c:pt idx="19">
                  <c:v>12.3</c:v>
                </c:pt>
                <c:pt idx="20">
                  <c:v>11.5</c:v>
                </c:pt>
                <c:pt idx="21">
                  <c:v>12.8</c:v>
                </c:pt>
                <c:pt idx="22">
                  <c:v>11.6</c:v>
                </c:pt>
                <c:pt idx="23">
                  <c:v>12.1</c:v>
                </c:pt>
                <c:pt idx="24">
                  <c:v>11.5</c:v>
                </c:pt>
                <c:pt idx="25">
                  <c:v>10.1</c:v>
                </c:pt>
                <c:pt idx="26">
                  <c:v>9</c:v>
                </c:pt>
                <c:pt idx="27">
                  <c:v>8.5</c:v>
                </c:pt>
                <c:pt idx="28">
                  <c:v>9.6999999999999993</c:v>
                </c:pt>
                <c:pt idx="29">
                  <c:v>10.4</c:v>
                </c:pt>
                <c:pt idx="30">
                  <c:v>10.5</c:v>
                </c:pt>
                <c:pt idx="31">
                  <c:v>10.4</c:v>
                </c:pt>
                <c:pt idx="32">
                  <c:v>10</c:v>
                </c:pt>
                <c:pt idx="33">
                  <c:v>10.3</c:v>
                </c:pt>
                <c:pt idx="34">
                  <c:v>10.4</c:v>
                </c:pt>
                <c:pt idx="35">
                  <c:v>9.6</c:v>
                </c:pt>
                <c:pt idx="36">
                  <c:v>9.3000000000000007</c:v>
                </c:pt>
                <c:pt idx="37">
                  <c:v>10.5</c:v>
                </c:pt>
                <c:pt idx="38">
                  <c:v>10.7</c:v>
                </c:pt>
                <c:pt idx="39">
                  <c:v>10.199999999999999</c:v>
                </c:pt>
                <c:pt idx="40">
                  <c:v>12</c:v>
                </c:pt>
                <c:pt idx="41">
                  <c:v>11.8</c:v>
                </c:pt>
                <c:pt idx="42">
                  <c:v>9.8000000000000007</c:v>
                </c:pt>
                <c:pt idx="43">
                  <c:v>8</c:v>
                </c:pt>
                <c:pt idx="44">
                  <c:v>8.3000000000000007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6.5</c:v>
                </c:pt>
                <c:pt idx="48">
                  <c:v>7</c:v>
                </c:pt>
                <c:pt idx="49">
                  <c:v>7.4</c:v>
                </c:pt>
                <c:pt idx="50">
                  <c:v>8.5</c:v>
                </c:pt>
                <c:pt idx="51">
                  <c:v>10.9</c:v>
                </c:pt>
                <c:pt idx="52">
                  <c:v>9.5</c:v>
                </c:pt>
                <c:pt idx="53">
                  <c:v>8.8000000000000007</c:v>
                </c:pt>
                <c:pt idx="54">
                  <c:v>10.1</c:v>
                </c:pt>
                <c:pt idx="55">
                  <c:v>10.8</c:v>
                </c:pt>
                <c:pt idx="56">
                  <c:v>10.199999999999999</c:v>
                </c:pt>
                <c:pt idx="57">
                  <c:v>12</c:v>
                </c:pt>
                <c:pt idx="58">
                  <c:v>12.6</c:v>
                </c:pt>
                <c:pt idx="59">
                  <c:v>18.7</c:v>
                </c:pt>
                <c:pt idx="60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7-4A44-82AC-DCB54E338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017408"/>
        <c:axId val="404011832"/>
      </c:lineChart>
      <c:dateAx>
        <c:axId val="404017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1832"/>
        <c:crosses val="autoZero"/>
        <c:auto val="1"/>
        <c:lblOffset val="100"/>
        <c:baseTimeUnit val="days"/>
      </c:dateAx>
      <c:valAx>
        <c:axId val="40401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An</a:t>
            </a:r>
            <a:r>
              <a:rPr lang="ko-KR" altLang="en-US"/>
              <a:t> </a:t>
            </a:r>
            <a:r>
              <a:rPr lang="en-US" altLang="ko-KR"/>
              <a:t>approval rating of Ahn cheolsoo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Sheet1!$A$2:$A$62</c:f>
              <c:numCache>
                <c:formatCode>m/d/yyyy</c:formatCode>
                <c:ptCount val="61"/>
                <c:pt idx="0">
                  <c:v>42407</c:v>
                </c:pt>
                <c:pt idx="1">
                  <c:v>42415</c:v>
                </c:pt>
                <c:pt idx="2">
                  <c:v>42422</c:v>
                </c:pt>
                <c:pt idx="3">
                  <c:v>42429</c:v>
                </c:pt>
                <c:pt idx="4">
                  <c:v>42436</c:v>
                </c:pt>
                <c:pt idx="5">
                  <c:v>42443</c:v>
                </c:pt>
                <c:pt idx="6">
                  <c:v>42450</c:v>
                </c:pt>
                <c:pt idx="7">
                  <c:v>42457</c:v>
                </c:pt>
                <c:pt idx="8">
                  <c:v>42464</c:v>
                </c:pt>
                <c:pt idx="9">
                  <c:v>42471</c:v>
                </c:pt>
                <c:pt idx="10">
                  <c:v>42478</c:v>
                </c:pt>
                <c:pt idx="11">
                  <c:v>42485</c:v>
                </c:pt>
                <c:pt idx="12">
                  <c:v>42492</c:v>
                </c:pt>
                <c:pt idx="13">
                  <c:v>42499</c:v>
                </c:pt>
                <c:pt idx="14">
                  <c:v>42506</c:v>
                </c:pt>
                <c:pt idx="15">
                  <c:v>42513</c:v>
                </c:pt>
                <c:pt idx="16">
                  <c:v>42520</c:v>
                </c:pt>
                <c:pt idx="17">
                  <c:v>42528</c:v>
                </c:pt>
                <c:pt idx="18">
                  <c:v>42534</c:v>
                </c:pt>
                <c:pt idx="19">
                  <c:v>42541</c:v>
                </c:pt>
                <c:pt idx="20">
                  <c:v>42548</c:v>
                </c:pt>
                <c:pt idx="21">
                  <c:v>42555</c:v>
                </c:pt>
                <c:pt idx="22">
                  <c:v>42562</c:v>
                </c:pt>
                <c:pt idx="23">
                  <c:v>42569</c:v>
                </c:pt>
                <c:pt idx="24">
                  <c:v>42576</c:v>
                </c:pt>
                <c:pt idx="25">
                  <c:v>42583</c:v>
                </c:pt>
                <c:pt idx="26">
                  <c:v>42590</c:v>
                </c:pt>
                <c:pt idx="27">
                  <c:v>42598</c:v>
                </c:pt>
                <c:pt idx="28">
                  <c:v>42604</c:v>
                </c:pt>
                <c:pt idx="29">
                  <c:v>42611</c:v>
                </c:pt>
                <c:pt idx="30">
                  <c:v>42618</c:v>
                </c:pt>
                <c:pt idx="31">
                  <c:v>42625</c:v>
                </c:pt>
                <c:pt idx="32">
                  <c:v>42627</c:v>
                </c:pt>
                <c:pt idx="33">
                  <c:v>42639</c:v>
                </c:pt>
                <c:pt idx="34">
                  <c:v>42653</c:v>
                </c:pt>
                <c:pt idx="35">
                  <c:v>42660</c:v>
                </c:pt>
                <c:pt idx="36">
                  <c:v>42670</c:v>
                </c:pt>
                <c:pt idx="37">
                  <c:v>42674</c:v>
                </c:pt>
                <c:pt idx="38">
                  <c:v>42681</c:v>
                </c:pt>
                <c:pt idx="39">
                  <c:v>42688</c:v>
                </c:pt>
                <c:pt idx="40">
                  <c:v>42695</c:v>
                </c:pt>
                <c:pt idx="41">
                  <c:v>42702</c:v>
                </c:pt>
                <c:pt idx="42">
                  <c:v>42709</c:v>
                </c:pt>
                <c:pt idx="43">
                  <c:v>42716</c:v>
                </c:pt>
                <c:pt idx="44">
                  <c:v>42723</c:v>
                </c:pt>
                <c:pt idx="45">
                  <c:v>42730</c:v>
                </c:pt>
                <c:pt idx="46">
                  <c:v>42737</c:v>
                </c:pt>
                <c:pt idx="47">
                  <c:v>42744</c:v>
                </c:pt>
                <c:pt idx="48">
                  <c:v>42751</c:v>
                </c:pt>
                <c:pt idx="49">
                  <c:v>42758</c:v>
                </c:pt>
                <c:pt idx="50">
                  <c:v>42767</c:v>
                </c:pt>
                <c:pt idx="51">
                  <c:v>42772</c:v>
                </c:pt>
                <c:pt idx="52">
                  <c:v>42779</c:v>
                </c:pt>
                <c:pt idx="53">
                  <c:v>42786</c:v>
                </c:pt>
                <c:pt idx="54">
                  <c:v>42793</c:v>
                </c:pt>
                <c:pt idx="55">
                  <c:v>42800</c:v>
                </c:pt>
                <c:pt idx="56">
                  <c:v>42807</c:v>
                </c:pt>
                <c:pt idx="57">
                  <c:v>42814</c:v>
                </c:pt>
                <c:pt idx="58">
                  <c:v>42821</c:v>
                </c:pt>
                <c:pt idx="59">
                  <c:v>42828</c:v>
                </c:pt>
                <c:pt idx="60">
                  <c:v>42835</c:v>
                </c:pt>
              </c:numCache>
            </c:numRef>
          </c:cat>
          <c:val>
            <c:numRef>
              <c:f>Sheet1!$B$2:$B$62</c:f>
              <c:numCache>
                <c:formatCode>0.0_);[Red]\(0.0\)</c:formatCode>
                <c:ptCount val="61"/>
                <c:pt idx="0">
                  <c:v>13.6</c:v>
                </c:pt>
                <c:pt idx="1">
                  <c:v>11.7</c:v>
                </c:pt>
                <c:pt idx="2">
                  <c:v>11.6</c:v>
                </c:pt>
                <c:pt idx="3">
                  <c:v>11.1</c:v>
                </c:pt>
                <c:pt idx="4">
                  <c:v>9.9</c:v>
                </c:pt>
                <c:pt idx="5">
                  <c:v>10</c:v>
                </c:pt>
                <c:pt idx="6">
                  <c:v>10.6</c:v>
                </c:pt>
                <c:pt idx="7">
                  <c:v>9.6</c:v>
                </c:pt>
                <c:pt idx="8">
                  <c:v>10</c:v>
                </c:pt>
                <c:pt idx="9">
                  <c:v>14.2</c:v>
                </c:pt>
                <c:pt idx="10">
                  <c:v>18.899999999999999</c:v>
                </c:pt>
                <c:pt idx="11">
                  <c:v>18.399999999999999</c:v>
                </c:pt>
                <c:pt idx="12">
                  <c:v>19.100000000000001</c:v>
                </c:pt>
                <c:pt idx="13">
                  <c:v>17.2</c:v>
                </c:pt>
                <c:pt idx="14">
                  <c:v>17.5</c:v>
                </c:pt>
                <c:pt idx="15">
                  <c:v>17.899999999999999</c:v>
                </c:pt>
                <c:pt idx="16">
                  <c:v>16.100000000000001</c:v>
                </c:pt>
                <c:pt idx="17">
                  <c:v>11.9</c:v>
                </c:pt>
                <c:pt idx="18">
                  <c:v>12.4</c:v>
                </c:pt>
                <c:pt idx="19">
                  <c:v>12.3</c:v>
                </c:pt>
                <c:pt idx="20">
                  <c:v>11.5</c:v>
                </c:pt>
                <c:pt idx="21">
                  <c:v>12.8</c:v>
                </c:pt>
                <c:pt idx="22">
                  <c:v>11.6</c:v>
                </c:pt>
                <c:pt idx="23">
                  <c:v>12.1</c:v>
                </c:pt>
                <c:pt idx="24">
                  <c:v>11.5</c:v>
                </c:pt>
                <c:pt idx="25">
                  <c:v>10.1</c:v>
                </c:pt>
                <c:pt idx="26">
                  <c:v>9</c:v>
                </c:pt>
                <c:pt idx="27">
                  <c:v>8.5</c:v>
                </c:pt>
                <c:pt idx="28">
                  <c:v>9.6999999999999993</c:v>
                </c:pt>
                <c:pt idx="29">
                  <c:v>10.4</c:v>
                </c:pt>
                <c:pt idx="30">
                  <c:v>10.5</c:v>
                </c:pt>
                <c:pt idx="31">
                  <c:v>10.4</c:v>
                </c:pt>
                <c:pt idx="32">
                  <c:v>10</c:v>
                </c:pt>
                <c:pt idx="33">
                  <c:v>10.3</c:v>
                </c:pt>
                <c:pt idx="34">
                  <c:v>10.4</c:v>
                </c:pt>
                <c:pt idx="35">
                  <c:v>9.6</c:v>
                </c:pt>
                <c:pt idx="36">
                  <c:v>9.3000000000000007</c:v>
                </c:pt>
                <c:pt idx="37">
                  <c:v>10.5</c:v>
                </c:pt>
                <c:pt idx="38">
                  <c:v>10.7</c:v>
                </c:pt>
                <c:pt idx="39">
                  <c:v>10.199999999999999</c:v>
                </c:pt>
                <c:pt idx="40">
                  <c:v>12</c:v>
                </c:pt>
                <c:pt idx="41">
                  <c:v>11.8</c:v>
                </c:pt>
                <c:pt idx="42">
                  <c:v>9.8000000000000007</c:v>
                </c:pt>
                <c:pt idx="43">
                  <c:v>8</c:v>
                </c:pt>
                <c:pt idx="44">
                  <c:v>8.3000000000000007</c:v>
                </c:pt>
                <c:pt idx="45">
                  <c:v>8.1999999999999993</c:v>
                </c:pt>
                <c:pt idx="46">
                  <c:v>7.5</c:v>
                </c:pt>
                <c:pt idx="47">
                  <c:v>6.5</c:v>
                </c:pt>
                <c:pt idx="48">
                  <c:v>7</c:v>
                </c:pt>
                <c:pt idx="49">
                  <c:v>7.4</c:v>
                </c:pt>
                <c:pt idx="50">
                  <c:v>8.5</c:v>
                </c:pt>
                <c:pt idx="51">
                  <c:v>10.9</c:v>
                </c:pt>
                <c:pt idx="52">
                  <c:v>9.5</c:v>
                </c:pt>
                <c:pt idx="53">
                  <c:v>8.8000000000000007</c:v>
                </c:pt>
                <c:pt idx="54">
                  <c:v>10.1</c:v>
                </c:pt>
                <c:pt idx="55">
                  <c:v>10.8</c:v>
                </c:pt>
                <c:pt idx="56">
                  <c:v>10.199999999999999</c:v>
                </c:pt>
                <c:pt idx="57">
                  <c:v>12</c:v>
                </c:pt>
                <c:pt idx="58">
                  <c:v>12.6</c:v>
                </c:pt>
                <c:pt idx="59">
                  <c:v>18.7</c:v>
                </c:pt>
                <c:pt idx="60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7-4A44-82AC-DCB54E338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017408"/>
        <c:axId val="404011832"/>
      </c:lineChart>
      <c:dateAx>
        <c:axId val="4040174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1832"/>
        <c:crosses val="autoZero"/>
        <c:auto val="1"/>
        <c:lblOffset val="100"/>
        <c:baseTimeUnit val="days"/>
      </c:dateAx>
      <c:valAx>
        <c:axId val="404011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);[Red]\(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401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9705A-4304-9943-9BE4-171D4518E89E}" type="datetimeFigureOut">
              <a:rPr kumimoji="1" lang="ko-KR" altLang="en-US" smtClean="0"/>
              <a:t>2018-05-30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2498C-16B4-D945-9572-30FBFED54E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12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82%A8%ED%95%B4%EA%B1%B0%ED%92%88%EC%82%AC%EA%B1%B4" TargetMode="External"/><Relationship Id="rId3" Type="http://schemas.openxmlformats.org/officeDocument/2006/relationships/hyperlink" Target="https://namu.wiki/w/%ED%85%8C%EB%A7%88%EC%A3%BC#fn-4" TargetMode="External"/><Relationship Id="rId7" Type="http://schemas.openxmlformats.org/officeDocument/2006/relationships/hyperlink" Target="https://namu.wiki/w/%ED%85%8C%EB%A7%88%EC%A3%B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C%95%84%EC%9D%B4%EC%9E%91%20%EB%89%B4%ED%84%B4" TargetMode="External"/><Relationship Id="rId5" Type="http://schemas.openxmlformats.org/officeDocument/2006/relationships/hyperlink" Target="https://namu.wiki/w/%EA%B8%88%EC%9C%B5%ED%88%AC%EC%9E%90%ED%98%91%ED%9A%8C" TargetMode="External"/><Relationship Id="rId4" Type="http://schemas.openxmlformats.org/officeDocument/2006/relationships/hyperlink" Target="https://namu.wiki/w/%EC%8B%A4%EC%A0%81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51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00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80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모든값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0,1</a:t>
            </a:r>
            <a:r>
              <a:rPr kumimoji="1" lang="ko-KR" altLang="en-US" dirty="0"/>
              <a:t>로 스케일 맞춤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1546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782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80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54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97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960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543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83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767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선정된 </a:t>
            </a:r>
            <a:r>
              <a:rPr lang="ko-KR" altLang="en-US" dirty="0" err="1">
                <a:effectLst/>
              </a:rPr>
              <a:t>테마주</a:t>
            </a:r>
            <a:r>
              <a:rPr lang="ko-KR" altLang="en-US" dirty="0">
                <a:effectLst/>
              </a:rPr>
              <a:t> 종목들을 노드로 사용하여 </a:t>
            </a:r>
            <a:r>
              <a:rPr lang="ko-KR" altLang="en-US" dirty="0" err="1">
                <a:effectLst/>
              </a:rPr>
              <a:t>후보별</a:t>
            </a:r>
            <a:r>
              <a:rPr lang="ko-KR" altLang="en-US" dirty="0">
                <a:effectLst/>
              </a:rPr>
              <a:t> 네트워크를 만든 뒤 특정 기간마다 </a:t>
            </a:r>
            <a:r>
              <a:rPr lang="en-US" altLang="ko-KR" dirty="0">
                <a:effectLst/>
              </a:rPr>
              <a:t>MST</a:t>
            </a:r>
            <a:r>
              <a:rPr lang="ko-KR" altLang="en-US" dirty="0">
                <a:effectLst/>
              </a:rPr>
              <a:t>를 </a:t>
            </a:r>
            <a:r>
              <a:rPr lang="en-US" altLang="ko-KR" dirty="0">
                <a:effectLst/>
              </a:rPr>
              <a:t>construct </a:t>
            </a:r>
            <a:r>
              <a:rPr lang="ko-KR" altLang="en-US" dirty="0">
                <a:effectLst/>
              </a:rPr>
              <a:t>하여 그 연결 비용을 확인해 보았습니다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여기서 </a:t>
            </a:r>
            <a:r>
              <a:rPr lang="en-US" altLang="ko-KR" dirty="0">
                <a:effectLst/>
              </a:rPr>
              <a:t>edge weight </a:t>
            </a:r>
            <a:r>
              <a:rPr lang="ko-KR" altLang="en-US" dirty="0">
                <a:effectLst/>
              </a:rPr>
              <a:t>는 </a:t>
            </a:r>
            <a:r>
              <a:rPr lang="ko-KR" altLang="en-US" dirty="0" err="1">
                <a:effectLst/>
              </a:rPr>
              <a:t>종목들간의</a:t>
            </a:r>
            <a:r>
              <a:rPr lang="ko-KR" altLang="en-US" dirty="0">
                <a:effectLst/>
              </a:rPr>
              <a:t> 과거 </a:t>
            </a:r>
            <a:r>
              <a:rPr lang="en-US" altLang="ko-KR" dirty="0">
                <a:effectLst/>
              </a:rPr>
              <a:t>100</a:t>
            </a:r>
            <a:r>
              <a:rPr lang="ko-KR" altLang="en-US" dirty="0">
                <a:effectLst/>
              </a:rPr>
              <a:t>일간 </a:t>
            </a:r>
            <a:r>
              <a:rPr lang="en-US" altLang="ko-KR" dirty="0">
                <a:effectLst/>
              </a:rPr>
              <a:t>similarity</a:t>
            </a:r>
            <a:r>
              <a:rPr lang="ko-KR" altLang="en-US" dirty="0">
                <a:effectLst/>
              </a:rPr>
              <a:t>를 사용하였습니다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/>
              <a:t>시점 마다 </a:t>
            </a:r>
            <a:r>
              <a:rPr lang="en-US" altLang="ko-KR" dirty="0"/>
              <a:t>MST</a:t>
            </a:r>
            <a:r>
              <a:rPr lang="ko-KR" altLang="en-US" dirty="0"/>
              <a:t>의 형태와 연결에 필요한 </a:t>
            </a:r>
            <a:r>
              <a:rPr lang="en-US" altLang="ko-KR" dirty="0"/>
              <a:t>cost </a:t>
            </a:r>
            <a:r>
              <a:rPr lang="ko-KR" altLang="en-US" dirty="0"/>
              <a:t>값이 변화함을 확인 할 수 있었습니다</a:t>
            </a:r>
            <a:r>
              <a:rPr lang="en-US" altLang="ko-KR" dirty="0"/>
              <a:t>. </a:t>
            </a:r>
            <a:r>
              <a:rPr lang="ko-KR" altLang="en-US" dirty="0"/>
              <a:t>이 아이디어를 바탕으로 저희는 </a:t>
            </a:r>
            <a:r>
              <a:rPr lang="en-US" altLang="ko-KR" dirty="0"/>
              <a:t>19</a:t>
            </a:r>
            <a:r>
              <a:rPr lang="ko-KR" altLang="en-US" dirty="0"/>
              <a:t>대 대선기간 전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이후 에 대하여 각각의 기간동안 </a:t>
            </a:r>
            <a:r>
              <a:rPr lang="ko-KR" altLang="en-US" dirty="0" err="1"/>
              <a:t>후보별</a:t>
            </a:r>
            <a:r>
              <a:rPr lang="ko-KR" altLang="en-US" dirty="0"/>
              <a:t> 종목 네트워크의 </a:t>
            </a:r>
            <a:r>
              <a:rPr lang="en-US" altLang="ko-KR" dirty="0"/>
              <a:t>MST </a:t>
            </a:r>
            <a:r>
              <a:rPr lang="ko-KR" altLang="en-US" dirty="0"/>
              <a:t>연결 비용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cost)</a:t>
            </a:r>
            <a:r>
              <a:rPr lang="ko-KR" altLang="en-US" dirty="0"/>
              <a:t>을 계산하여 분석해 보기로 하였습니다</a:t>
            </a:r>
            <a:r>
              <a:rPr lang="en-US" altLang="ko-KR" dirty="0"/>
              <a:t>. 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테마의 색이 강하다는 것은 </a:t>
            </a:r>
            <a:r>
              <a:rPr lang="en-US" altLang="ko-KR" dirty="0"/>
              <a:t>independent </a:t>
            </a:r>
            <a:r>
              <a:rPr lang="ko-KR" altLang="en-US" dirty="0"/>
              <a:t>하게 움직이던 종목들이 하나의 그룹으로 묶여 주가가 같이 움직인다는 것입니다</a:t>
            </a:r>
            <a:r>
              <a:rPr lang="en-US" altLang="ko-KR" dirty="0"/>
              <a:t>. 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같이 움직인다</a:t>
            </a:r>
            <a:r>
              <a:rPr lang="en-US" altLang="ko-KR" dirty="0"/>
              <a:t>' </a:t>
            </a:r>
            <a:r>
              <a:rPr lang="ko-KR" altLang="en-US" dirty="0"/>
              <a:t>라는 것은 방향성을 내포하고 있지 않습니다</a:t>
            </a:r>
            <a:r>
              <a:rPr lang="en-US" altLang="ko-KR" dirty="0"/>
              <a:t>. </a:t>
            </a:r>
            <a:r>
              <a:rPr lang="ko-KR" altLang="en-US" dirty="0"/>
              <a:t>같이 상승을 할 수 도 있고 하락을 할 수 도 있습니다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어떤 경우가 되었던 이런 상황에서는 </a:t>
            </a:r>
            <a:r>
              <a:rPr lang="ko-KR" altLang="en-US" dirty="0" err="1"/>
              <a:t>종목들간의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/>
              <a:t>가 전체적으로 증가한다는 것입니다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MST cost</a:t>
            </a:r>
            <a:r>
              <a:rPr lang="ko-KR" altLang="en-US" dirty="0"/>
              <a:t>가 증가하면 테마주의 색깔이 진해지는 것 이라는 </a:t>
            </a:r>
            <a:r>
              <a:rPr lang="en-US" altLang="ko-KR" dirty="0"/>
              <a:t>assumption</a:t>
            </a:r>
            <a:r>
              <a:rPr lang="ko-KR" altLang="en-US" dirty="0"/>
              <a:t>을 세울 수 있었습니다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반대로 테마의 색이 약하다는 것은 네트워크로 </a:t>
            </a:r>
            <a:r>
              <a:rPr lang="ko-KR" altLang="en-US" dirty="0" err="1"/>
              <a:t>묶여있는</a:t>
            </a:r>
            <a:r>
              <a:rPr lang="ko-KR" altLang="en-US" dirty="0"/>
              <a:t> 주식들이 본래의 상태로 돌아가 </a:t>
            </a:r>
            <a:r>
              <a:rPr lang="en-US" altLang="ko-KR" dirty="0"/>
              <a:t>independent </a:t>
            </a:r>
            <a:r>
              <a:rPr lang="ko-KR" altLang="en-US" dirty="0"/>
              <a:t>하게 움직인 다는 것 입니다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종목들간의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/>
              <a:t>가 크게 감소 할 것이고 </a:t>
            </a:r>
            <a:r>
              <a:rPr lang="en-US" altLang="ko-KR" dirty="0"/>
              <a:t>MST Cost</a:t>
            </a:r>
            <a:r>
              <a:rPr lang="ko-KR" altLang="en-US" dirty="0"/>
              <a:t>가 확연히 줄어들 것 입니다</a:t>
            </a:r>
            <a:r>
              <a:rPr lang="en-US" altLang="ko-KR" dirty="0"/>
              <a:t>. 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여기서 생각해 볼 점은 이 </a:t>
            </a:r>
            <a:r>
              <a:rPr lang="en-US" altLang="ko-KR" dirty="0"/>
              <a:t>MST cost </a:t>
            </a:r>
            <a:r>
              <a:rPr lang="ko-KR" altLang="en-US" dirty="0"/>
              <a:t>가 상승 보다는 감소하는 쪽에 대해서 훨씬 더 </a:t>
            </a:r>
            <a:r>
              <a:rPr lang="en-US" altLang="ko-KR" dirty="0"/>
              <a:t>sensitive </a:t>
            </a:r>
            <a:r>
              <a:rPr lang="ko-KR" altLang="en-US" dirty="0"/>
              <a:t>하다는 것 입니다</a:t>
            </a:r>
            <a:r>
              <a:rPr lang="en-US" altLang="ko-KR" dirty="0"/>
              <a:t>. </a:t>
            </a:r>
            <a:r>
              <a:rPr lang="ko-KR" altLang="en-US" dirty="0"/>
              <a:t>하나의 종목만 다르게 움직이게 되어도 그에 연결된 모든 </a:t>
            </a:r>
            <a:r>
              <a:rPr lang="en-US" altLang="ko-KR" dirty="0"/>
              <a:t>edge </a:t>
            </a:r>
            <a:r>
              <a:rPr lang="ko-KR" altLang="en-US" dirty="0"/>
              <a:t>들의 </a:t>
            </a:r>
            <a:r>
              <a:rPr lang="en-US" altLang="ko-KR" dirty="0"/>
              <a:t>similarity </a:t>
            </a:r>
            <a:r>
              <a:rPr lang="ko-KR" altLang="en-US" dirty="0"/>
              <a:t>값이 낮아지게 되고 </a:t>
            </a:r>
            <a:r>
              <a:rPr lang="en-US" altLang="ko-KR" dirty="0"/>
              <a:t>MST</a:t>
            </a:r>
            <a:r>
              <a:rPr lang="ko-KR" altLang="en-US" dirty="0"/>
              <a:t>의 특성상 그런 </a:t>
            </a:r>
            <a:r>
              <a:rPr lang="ko-KR" altLang="en-US" dirty="0" err="1"/>
              <a:t>엣지들을</a:t>
            </a:r>
            <a:r>
              <a:rPr lang="ko-KR" altLang="en-US" dirty="0"/>
              <a:t> 선택하게 될 확률이 매우 커지게 되기 때문입니다</a:t>
            </a:r>
            <a:r>
              <a:rPr lang="en-US" altLang="ko-KR" dirty="0"/>
              <a:t>. </a:t>
            </a:r>
            <a:r>
              <a:rPr lang="ko-KR" altLang="en-US" dirty="0"/>
              <a:t>따라서 저희는 </a:t>
            </a:r>
            <a:r>
              <a:rPr lang="en-US" altLang="ko-KR" dirty="0"/>
              <a:t>MST Cost</a:t>
            </a:r>
            <a:r>
              <a:rPr lang="ko-KR" altLang="en-US" dirty="0"/>
              <a:t>의 감소 보다는 증가에 더 초점을 두고 기간별 그래프를 통해 이런 부분을 조사하여 보았습니다</a:t>
            </a:r>
            <a:r>
              <a:rPr lang="en-US" altLang="ko-KR" dirty="0"/>
              <a:t>.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836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이렇게 </a:t>
            </a:r>
            <a:r>
              <a:rPr lang="en-US" altLang="ko-KR" dirty="0">
                <a:effectLst/>
              </a:rPr>
              <a:t>MST cost </a:t>
            </a:r>
            <a:r>
              <a:rPr lang="ko-KR" altLang="en-US" dirty="0">
                <a:effectLst/>
              </a:rPr>
              <a:t>라는 값을 테마주의 강도를 나타내는 </a:t>
            </a:r>
            <a:r>
              <a:rPr lang="en-US" altLang="ko-KR" dirty="0">
                <a:effectLst/>
              </a:rPr>
              <a:t>indicator </a:t>
            </a:r>
            <a:r>
              <a:rPr lang="ko-KR" altLang="en-US" dirty="0">
                <a:effectLst/>
              </a:rPr>
              <a:t>로 제안하였는데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그 값을 시간에 변화에 따라 그려 보았습니다</a:t>
            </a:r>
            <a:r>
              <a:rPr lang="en-US" altLang="ko-KR" dirty="0">
                <a:effectLst/>
              </a:rPr>
              <a:t>.  </a:t>
            </a:r>
            <a:r>
              <a:rPr lang="ko-KR" altLang="en-US" dirty="0">
                <a:effectLst/>
              </a:rPr>
              <a:t>첫 번째 그래프에서 파란색으로 그려진 그래프가 </a:t>
            </a:r>
            <a:r>
              <a:rPr lang="en-US" altLang="ko-KR" dirty="0">
                <a:effectLst/>
              </a:rPr>
              <a:t>MST Cost</a:t>
            </a:r>
            <a:r>
              <a:rPr lang="ko-KR" altLang="en-US" dirty="0">
                <a:effectLst/>
              </a:rPr>
              <a:t>를 </a:t>
            </a:r>
            <a:r>
              <a:rPr lang="ko-KR" altLang="en-US" dirty="0" err="1">
                <a:effectLst/>
              </a:rPr>
              <a:t>나타</a:t>
            </a:r>
            <a:r>
              <a:rPr lang="ko-KR" altLang="en-US" dirty="0">
                <a:effectLst/>
              </a:rPr>
              <a:t> 냅니다</a:t>
            </a:r>
            <a:r>
              <a:rPr lang="en-US" altLang="ko-KR" dirty="0">
                <a:effectLst/>
              </a:rPr>
              <a:t>. </a:t>
            </a:r>
          </a:p>
          <a:p>
            <a:r>
              <a:rPr lang="ko-KR" altLang="en-US" dirty="0"/>
              <a:t>두 번째 그래프에서는 </a:t>
            </a:r>
            <a:r>
              <a:rPr lang="en-US" altLang="ko-KR" dirty="0"/>
              <a:t>MST Cost</a:t>
            </a:r>
            <a:r>
              <a:rPr lang="ko-KR" altLang="en-US" dirty="0"/>
              <a:t>의 일별 변화율을 나타내어 보았습니다</a:t>
            </a:r>
            <a:r>
              <a:rPr lang="en-US" altLang="ko-KR" dirty="0"/>
              <a:t>. </a:t>
            </a:r>
            <a:r>
              <a:rPr lang="ko-KR" altLang="en-US" dirty="0"/>
              <a:t>이를 통해 언제 큰 변화가 일어났는지 쉽게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두 그래프는 대선기간 중과 이후에 대한 그래프를 그려 본 것 입니다</a:t>
            </a:r>
            <a:r>
              <a:rPr lang="en-US" altLang="ko-KR" dirty="0"/>
              <a:t>.</a:t>
            </a: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072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651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2498C-16B4-D945-9572-30FBFED54E8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33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테마주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공포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반기문 테마주가 개장과 동시에 하한가를 직행하면서 코스닥 전체지수가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1.5%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넘게 붕괴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정치 테마주에 대한 공포심이 생기지 않았나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2498C-16B4-D945-9572-30FBFED54E8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159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2498C-16B4-D945-9572-30FBFED54E8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373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2498C-16B4-D945-9572-30FBFED54E8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088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02498C-16B4-D945-9572-30FBFED54E86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57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816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09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4420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616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570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447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655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012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653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970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892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1334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MST</a:t>
            </a:r>
            <a:r>
              <a:rPr lang="ko-KR" altLang="en-US" dirty="0"/>
              <a:t>의 경우 절대적인 수치보다는 상대적인 움직임에 초점을 둠 특히 급격히 오르는 부분을 집중적으로 살펴 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28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687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살펴본 것과 같이 </a:t>
            </a:r>
            <a:r>
              <a:rPr lang="ko-KR" altLang="en-US" dirty="0" err="1">
                <a:effectLst/>
              </a:rPr>
              <a:t>테마주</a:t>
            </a:r>
            <a:r>
              <a:rPr lang="ko-KR" altLang="en-US" dirty="0">
                <a:effectLst/>
              </a:rPr>
              <a:t> 포트폴리오 수익률은 여러가지 이벤트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발언이나 지지율 등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의 영향을 많이 받게 되는데 만약 </a:t>
            </a:r>
            <a:r>
              <a:rPr lang="ko-KR" altLang="en-US" dirty="0" err="1">
                <a:effectLst/>
              </a:rPr>
              <a:t>테마주</a:t>
            </a:r>
            <a:r>
              <a:rPr lang="ko-KR" altLang="en-US" dirty="0">
                <a:effectLst/>
              </a:rPr>
              <a:t> 투자를 하신다면 최소 한달 전에는 포지션을 정리 </a:t>
            </a:r>
            <a:r>
              <a:rPr lang="ko-KR" altLang="en-US" dirty="0" err="1">
                <a:effectLst/>
              </a:rPr>
              <a:t>하시는게</a:t>
            </a:r>
            <a:r>
              <a:rPr lang="ko-KR" altLang="en-US" dirty="0">
                <a:effectLst/>
              </a:rPr>
              <a:t> 좋을 것 같습니다</a:t>
            </a:r>
            <a:r>
              <a:rPr lang="en-US" altLang="ko-KR" dirty="0">
                <a:effectLst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572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문재인 후보의 그래프 대선기간동안 </a:t>
            </a:r>
            <a:r>
              <a:rPr lang="en-US" altLang="ko-KR" dirty="0">
                <a:effectLst/>
              </a:rPr>
              <a:t>MST Cost </a:t>
            </a:r>
            <a:r>
              <a:rPr lang="ko-KR" altLang="en-US" dirty="0">
                <a:effectLst/>
              </a:rPr>
              <a:t>가 상승하다가 대선 종료 이후 떨어지는 것을 확인 할 수 있음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078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테마주</a:t>
            </a:r>
            <a:r>
              <a:rPr kumimoji="1" lang="ko-KR" altLang="en-US" dirty="0"/>
              <a:t> 포트폴리오 오름세가 보이자 </a:t>
            </a:r>
            <a:r>
              <a:rPr kumimoji="1" lang="en-US" altLang="ko-KR" dirty="0" err="1"/>
              <a:t>mst</a:t>
            </a:r>
            <a:r>
              <a:rPr kumimoji="1" lang="en-US" altLang="ko-KR" dirty="0"/>
              <a:t> cost </a:t>
            </a:r>
            <a:r>
              <a:rPr kumimoji="1" lang="ko-KR" altLang="en-US" dirty="0"/>
              <a:t>급격히 증가하고 순간 고점 찍은 뒤 급락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급락시에도 </a:t>
            </a:r>
            <a:r>
              <a:rPr kumimoji="1" lang="en-US" altLang="ko-KR" dirty="0"/>
              <a:t>cost</a:t>
            </a:r>
            <a:r>
              <a:rPr kumimoji="1" lang="ko-KR" altLang="en-US" dirty="0"/>
              <a:t>가 유지된다는 건 안철수 테마를 동시에 매도 했다는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>
                <a:effectLst/>
              </a:rPr>
              <a:t>안철수 후보의 그래프</a:t>
            </a:r>
          </a:p>
          <a:p>
            <a:r>
              <a:rPr lang="ko-KR" altLang="en-US" dirty="0"/>
              <a:t>네모 박스 이전에 포트폴리오가 상향하자 </a:t>
            </a:r>
            <a:r>
              <a:rPr lang="en-US" altLang="ko-KR" dirty="0"/>
              <a:t>cost </a:t>
            </a:r>
            <a:r>
              <a:rPr lang="ko-KR" altLang="en-US" dirty="0"/>
              <a:t>상승이 뒤따르고</a:t>
            </a:r>
            <a:r>
              <a:rPr lang="en-US" altLang="ko-KR" dirty="0"/>
              <a:t>, </a:t>
            </a:r>
            <a:r>
              <a:rPr lang="ko-KR" altLang="en-US" dirty="0"/>
              <a:t>그 후 고점을 찍고 하향 추세로 변환 이 때 유사도가 높은 값을 유지하는 것을 보아 테마를 들고 있는 사람들이 다같이 </a:t>
            </a:r>
            <a:r>
              <a:rPr lang="ko-KR" altLang="en-US" dirty="0" err="1"/>
              <a:t>던진것으로</a:t>
            </a:r>
            <a:r>
              <a:rPr lang="ko-KR" altLang="en-US" dirty="0"/>
              <a:t> 보임 </a:t>
            </a:r>
            <a:r>
              <a:rPr lang="en-US" altLang="ko-KR" dirty="0"/>
              <a:t>(</a:t>
            </a:r>
            <a:r>
              <a:rPr lang="ko-KR" altLang="en-US" dirty="0"/>
              <a:t>앞에 뉴스 화면에서 본 세력 개입의 가능성이 높다고 판단 되는 부분</a:t>
            </a:r>
            <a:r>
              <a:rPr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433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안희정 </a:t>
            </a:r>
            <a:r>
              <a:rPr lang="ko-KR" altLang="en-US" dirty="0" err="1">
                <a:effectLst/>
              </a:rPr>
              <a:t>미투</a:t>
            </a:r>
            <a:r>
              <a:rPr lang="ko-KR" altLang="en-US" dirty="0">
                <a:effectLst/>
              </a:rPr>
              <a:t> 사건의 경우 </a:t>
            </a:r>
            <a:r>
              <a:rPr lang="en-US" altLang="ko-KR" dirty="0">
                <a:effectLst/>
              </a:rPr>
              <a:t>cost</a:t>
            </a:r>
            <a:r>
              <a:rPr lang="ko-KR" altLang="en-US" dirty="0">
                <a:effectLst/>
              </a:rPr>
              <a:t>가 확 증가하면서 포트폴리오 가치가 동시에 하락 함을 확인 </a:t>
            </a:r>
            <a:r>
              <a:rPr lang="en-US" altLang="ko-KR" dirty="0">
                <a:effectLst/>
              </a:rPr>
              <a:t>-&gt; </a:t>
            </a:r>
            <a:r>
              <a:rPr lang="ko-KR" altLang="en-US" dirty="0">
                <a:effectLst/>
              </a:rPr>
              <a:t>안희정 테마주를 들고 있던 사람들이 동시에 매도를 했기에 움직임의 유사도가 오르면서 포트폴리오 가치의 하락이 </a:t>
            </a:r>
            <a:r>
              <a:rPr lang="ko-KR" altLang="en-US" dirty="0" err="1">
                <a:effectLst/>
              </a:rPr>
              <a:t>일어남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일주일간 </a:t>
            </a:r>
            <a:r>
              <a:rPr lang="en-US" altLang="ko-KR" dirty="0"/>
              <a:t>20% </a:t>
            </a:r>
            <a:r>
              <a:rPr lang="ko-KR" altLang="en-US" dirty="0"/>
              <a:t>의 손실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882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327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또다른 문제는 </a:t>
            </a:r>
            <a:r>
              <a:rPr kumimoji="1" lang="ko-KR" altLang="en-US" dirty="0" err="1"/>
              <a:t>후행성</a:t>
            </a:r>
            <a:r>
              <a:rPr kumimoji="1" lang="ko-KR" altLang="en-US" dirty="0"/>
              <a:t> 문제인데 네이버 데이터의 경우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 기준으로 집계가 되는 반면 주식 시장의 데이터는 장이 마감하는 시간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오후 </a:t>
            </a:r>
            <a:r>
              <a:rPr kumimoji="1" lang="en-US" altLang="ko-KR" dirty="0"/>
              <a:t>3:30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) </a:t>
            </a:r>
            <a:r>
              <a:rPr kumimoji="1" lang="ko-KR" altLang="en-US" dirty="0"/>
              <a:t>기준임</a:t>
            </a:r>
            <a:endParaRPr kumimoji="1" lang="en-US" altLang="ko-KR" dirty="0"/>
          </a:p>
          <a:p>
            <a:r>
              <a:rPr kumimoji="1" lang="ko-KR" altLang="en-US" dirty="0"/>
              <a:t>시간별 검색 데이터를 받을 수 있다면 더욱 정확한 분석이 가능 할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715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몇 군데 유의미한 움직임을 보이는 지점이 있었지만 전반적으로 해석이 어려웠음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MST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가 테마주의 강도를 나타낸다는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assumption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이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validate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한지 생각해 볼 필요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주식시장은 </a:t>
            </a:r>
            <a:r>
              <a:rPr lang="ko-KR" altLang="en-US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복잡계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인데 단순히 나타내려는 시도에는 한계가 있을 것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몇 군데 유의미한 움직임을 보이는 지점이 있었지만 전반적으로 해석이 어려웠음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MST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가 테마주의 강도를 나타낸다는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assumption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이 </a:t>
            </a:r>
            <a:r>
              <a:rPr lang="en-US" altLang="ko-KR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validate 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한지 생각해 볼 필요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주식시장은 </a:t>
            </a:r>
            <a:r>
              <a:rPr lang="ko-KR" altLang="en-US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복잡계</a:t>
            </a:r>
            <a:r>
              <a:rPr lang="ko-KR" altLang="en-US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인데 단순히 나타내려는 시도에는 한계가 있을 것</a:t>
            </a:r>
            <a:endParaRPr lang="en-US" altLang="ko-KR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678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9202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129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3783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연관성 없는 업체의 엮임 이는 정치와 관련된 주식의 경우 특히 두드러진다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대표적으로 정치인 룸살롱 검색 사건에 앞서 정치인+콘돔 검색어가 떠오른 사건에서, 복지정책때문에 콘돔 수요가 는다는 말에 한동안 테마주가 되었다. 나중에 그런 허튼 소리를 주가조작을 위해 퍼트린 일당이 검거됐다. 그 외에 박근혜의 출산증대 정책이 문재인보다 약한데도 아가방앤컴퍼니가 박근혜테마주로 자리잡았던 어이없는일도 있었다. "/>
              </a:rPr>
              <a:t>[4]</a:t>
            </a:r>
            <a:b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후보자의 친인척이 있는 경우 주가의 폭등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대주주가 후보자와 같은 학교를 졸업했다는 이유만으로도 상한가를 찍는다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테마주들은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실적"/>
              </a:rPr>
              <a:t>실적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담보되지 않은 경우가 많아서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테마가 뜰 때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무섭게 폭등했다가 무섭게 제자리로 돌아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짧게짧게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먹는 사람들이 아니면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상투잡고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훅간다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괜히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금융투자협회"/>
              </a:rPr>
              <a:t>금융투자협회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팜플렛에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테마주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사지 말라고 적어서 증권사에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갖다놓는게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똑똑한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아이작 뉴턴"/>
              </a:rPr>
              <a:t>아이작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아이작 뉴턴"/>
              </a:rPr>
              <a:t> 뉴턴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말년에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테마주"/>
              </a:rPr>
              <a:t>테마주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매매하다가 거지가 되었다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그 유명한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남해거품사건"/>
              </a:rPr>
              <a:t>남해거품사건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피해자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(...)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982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28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18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2498C-16B4-D945-9572-30FBFED54E8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83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0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7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4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5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57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37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4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1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8CE21-A3B4-4282-AF9E-C1351BAA7EEB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0E37D-B2D0-4934-BD37-F8B0A63F4F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0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4C5A9E-245D-4928-9ABB-64A9731C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34" y="2131492"/>
            <a:ext cx="5681133" cy="4344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973" y="1706895"/>
            <a:ext cx="880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Minimum Spanning Trees in Stock Market Networks:</a:t>
            </a:r>
          </a:p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The Case of </a:t>
            </a:r>
            <a:r>
              <a:rPr lang="en-US" altLang="ko-KR" sz="2400" dirty="0">
                <a:solidFill>
                  <a:srgbClr val="002E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Politically-Themed Stocks</a:t>
            </a:r>
            <a:endParaRPr lang="ko-KR" altLang="en-US" sz="2400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973" y="2593981"/>
            <a:ext cx="2181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20121229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JunPyo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Park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20121063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DongHui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20151672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Choi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20171154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JaeHyeon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An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41973" y="6458954"/>
            <a:ext cx="4847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2018 1</a:t>
            </a:r>
            <a:r>
              <a:rPr lang="en-US" altLang="ko-KR" sz="11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semester Methods of Applied Mathematics |  Prof.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BongSoo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Jang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13398500" y="-3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85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254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NAVER </a:t>
            </a:r>
            <a:r>
              <a:rPr lang="en-US" altLang="ko-KR" sz="2400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DataLab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31119E-560C-4197-810C-9F6448E7C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6" y="809278"/>
            <a:ext cx="8041745" cy="571672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3AFF1D6-01C0-4497-99BB-CDCE0FB24288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CF302529-3DFB-4EF5-AE4C-582710A7038B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2096290-3CBA-4320-9250-3AA67B5DFBF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B38ED6AB-4A54-41B7-9206-122317215E8D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A8295105-EB8D-4699-A214-A9351554B08F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10A76FB2-2112-475F-8A2E-A48F2A1D3A92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55782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Cosine Distance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506" name="Picture 2" descr="All text">
            <a:extLst>
              <a:ext uri="{FF2B5EF4-FFF2-40B4-BE49-F238E27FC236}">
                <a16:creationId xmlns:a16="http://schemas.microsoft.com/office/drawing/2014/main" id="{4BD7DB81-7FED-46A8-A118-76F53DBC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2" y="1002528"/>
            <a:ext cx="78105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DC366A7-7E33-4D4F-BDD3-E8B1C7A1F8C1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4AFB4F8C-19EC-4F07-BAD0-86644B1A979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5B279D3-DF08-49F0-AA8C-B94E57314E7A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81DC2E0-F882-4074-A993-D610899D5B78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E5AC7074-CB15-4B7C-AFE5-B931E4D03E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B4AAC81-9D7D-4566-9333-2164778643CC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1376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Cosine Distance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91EF08-4334-4CF3-BAE9-93DA146C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79" y="3254976"/>
            <a:ext cx="9415580" cy="5544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A483C6-C572-44C0-9002-BEA2C63E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69" y="3809396"/>
            <a:ext cx="5052331" cy="2921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F041B9-284F-4145-8653-259BF671C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253" y="3809396"/>
            <a:ext cx="2341106" cy="2341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D50FB1-66B4-4FB7-90ED-6383BC491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436" y="707498"/>
            <a:ext cx="9296400" cy="260985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48CF5A-7C92-4CEE-984C-80A821AF83D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4" name="텍스트 상자 6">
              <a:extLst>
                <a:ext uri="{FF2B5EF4-FFF2-40B4-BE49-F238E27FC236}">
                  <a16:creationId xmlns:a16="http://schemas.microsoft.com/office/drawing/2014/main" id="{2A2DC0E7-B1E4-48C0-A2AA-D7F88ADCB9C3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A65E89F2-24C1-4095-89C6-613A47996A26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0423655-2137-478F-9F57-89AAD2C0FA20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A49EEDF-404B-40B9-933A-8E1526698016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08F7A8C6-B3D7-4EDB-9EF5-65AB8C124C23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21767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43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PIP Algorithm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BCEC15-96BD-4B97-BEDE-4BDA94E5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3" y="952498"/>
            <a:ext cx="11403390" cy="50503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7380691-E46D-4963-BEB3-F400F01F34E2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1135AE1-536A-4741-ACCF-0640E24CAE67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D00762D-BFA8-49F0-96BE-7EE8758E198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D67D46E3-B023-42F0-AFFA-A102CDEE2ABA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AAB864F-7233-429C-89EE-CBC9885C6307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C0D7151B-BA4F-4C2D-9010-3C0243DA513E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36907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05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PIP example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FC867-C917-4552-B3D6-0DAC3B0F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903313"/>
            <a:ext cx="11249025" cy="54387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B205D00-7B1D-4B73-B5DB-77D1C7921BAA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DBB09D3-8C8E-44B0-B656-CB95D27582FB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A6474DC4-0608-415A-BA76-E6B6F0C90C02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2FA12572-D2EC-4C3D-B43D-F8D6664D85EC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E3377F1-A668-4469-8A49-573340135F0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634C1CEC-F044-41A2-95B4-A9A117EA95FF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39158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433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PIP Algorithm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06B3E6-7E42-4389-BF48-C8847EEB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5" y="747418"/>
            <a:ext cx="9372600" cy="228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2645E4-BC37-4FF9-821E-5E156F14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9" y="3075751"/>
            <a:ext cx="9420225" cy="628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59B3F-B889-464F-98F8-319CD4881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817" y="3841749"/>
            <a:ext cx="4896376" cy="28283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08686-2068-46EC-AF03-68E1C269B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4" y="3914245"/>
            <a:ext cx="1638300" cy="17049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C61364-8F4A-4619-BB8D-BFA3AAE7F65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4" name="텍스트 상자 6">
              <a:extLst>
                <a:ext uri="{FF2B5EF4-FFF2-40B4-BE49-F238E27FC236}">
                  <a16:creationId xmlns:a16="http://schemas.microsoft.com/office/drawing/2014/main" id="{0D532934-AA92-45A4-A61C-A3807C80F365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DD07844F-A5AF-4771-A68B-5D5906098BCC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03E4B00F-EE74-4F16-BB77-399DF7C2E19E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23799C37-68C3-4AAD-8C69-8B56762C8F5C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765A1347-200C-4B5F-94E0-9FD1E2534F36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04017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504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Comparison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4BEAA-0676-4381-9C1F-F67B1215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769677"/>
            <a:ext cx="4931554" cy="2865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1C253A-7E6B-4C4E-9392-F03D2833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136" y="1055715"/>
            <a:ext cx="2252748" cy="2166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153A1E-BBC0-4C2A-BB7D-6C1C7FC11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732" y="3699940"/>
            <a:ext cx="4908932" cy="2895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E03374-200B-4C97-B914-E1928923D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137" y="4058181"/>
            <a:ext cx="2116592" cy="221561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C3C525-0D2C-4176-B7C6-527B6242B9E9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4" name="텍스트 상자 6">
              <a:extLst>
                <a:ext uri="{FF2B5EF4-FFF2-40B4-BE49-F238E27FC236}">
                  <a16:creationId xmlns:a16="http://schemas.microsoft.com/office/drawing/2014/main" id="{94EEB1AE-5E77-46B6-AEB3-2F01828060AE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FE22522-EFBF-43DB-A517-94521389680F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4A06AF2F-1D85-45D8-821A-146D4B5C47D3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2DFE7B77-9086-4A8B-A008-E9A15FF27C0E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A6CF2B46-0EE9-443C-B022-C2BD8785876A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34163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Find Politically-Themed Stock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26EF8-3F48-478D-9DF0-178E1B0A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58" y="912515"/>
            <a:ext cx="3762375" cy="2209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73E16C-3A29-4B20-A1C4-F8BC1A27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44" y="3314704"/>
            <a:ext cx="3882390" cy="1437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87DA3B-EDF3-4908-A432-45139F96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36" y="5037659"/>
            <a:ext cx="3721453" cy="1329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DDE560-5F08-4ED2-A7EE-FF1ECDC8F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227" y="1119162"/>
            <a:ext cx="4955418" cy="1796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4ECE99-3D7F-427D-8CF5-0572EB08B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616" y="3236522"/>
            <a:ext cx="4580640" cy="946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2B1473-590D-4FEE-949C-679E4F89B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51" y="4784069"/>
            <a:ext cx="4657661" cy="158329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CE11F6-3033-4250-B522-E59E9DA5D395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6" name="텍스트 상자 6">
              <a:extLst>
                <a:ext uri="{FF2B5EF4-FFF2-40B4-BE49-F238E27FC236}">
                  <a16:creationId xmlns:a16="http://schemas.microsoft.com/office/drawing/2014/main" id="{657C7584-5E03-443A-831D-1B823F0D4156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C617B2E-6D9A-4DB6-891C-554F0E79A45A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2AB6E0A9-9E5B-4501-AD84-5636EBF9B2F8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AACB991-5D32-4BAA-8591-0D4D1CFA481D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49C44B9D-9C44-4F78-907B-2884B75A9865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26831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Similarity Measure – Result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3D78FB-ACE1-4611-85FC-E69C7EC2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7" y="1508763"/>
            <a:ext cx="10671763" cy="275335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BCCBF7A-82AA-4CC4-A9BF-098556C79B7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2482EF4-4D13-46FF-9ED0-0F14596B60A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38D0E41-5817-4BC7-8C34-FBF9B5A6AFD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C682596-9066-4BE5-AC2D-8558A0A9E9F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6231443-6EFC-419A-BB96-03E03AA2157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30BB8A2-8362-461E-8B8C-738B94749E28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23959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483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Portfolio Return Visualization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B0AAF5-2AE4-4766-9DB5-6E8A2865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3" y="916564"/>
            <a:ext cx="10304992" cy="5432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40AC9B-1FCD-4CDF-8313-E7FE46F6D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1" y="2423537"/>
            <a:ext cx="6683906" cy="382354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E84FEA-1AA2-4F0D-A9E6-4ECF7A37E3B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3" name="텍스트 상자 6">
              <a:extLst>
                <a:ext uri="{FF2B5EF4-FFF2-40B4-BE49-F238E27FC236}">
                  <a16:creationId xmlns:a16="http://schemas.microsoft.com/office/drawing/2014/main" id="{0E43E480-F26D-472D-B102-6DFA9C68A2FF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91F56D8-652A-4110-8762-A7F49E628E12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B4B9FAE0-275B-4A7B-A231-98F153BF5EB9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A84E182-312F-47B4-89EF-A27CA7D16D0C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A83B76C-0B86-49A0-8744-58B26B16510C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818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04F7E3C-24C7-4705-B413-3050217F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" y="-25401"/>
            <a:ext cx="8261390" cy="692393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6167718" y="1237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3533" y="-57776"/>
            <a:ext cx="5376177" cy="691577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8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83861" y="2172767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3861" y="3236405"/>
            <a:ext cx="1481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Data Processing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8483861" y="3635812"/>
            <a:ext cx="1388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Graph Analysis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8483861" y="4035219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Results &amp; Summary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8483861" y="4434626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Further Study</a:t>
            </a:r>
          </a:p>
        </p:txBody>
      </p:sp>
    </p:spTree>
    <p:extLst>
      <p:ext uri="{BB962C8B-B14F-4D97-AF65-F5344CB8AC3E}">
        <p14:creationId xmlns:p14="http://schemas.microsoft.com/office/powerpoint/2010/main" val="12418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688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Construction Cost of Minimum Spanning Tree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B2392F-7ABD-47D0-BB63-F474A2436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57" y="885916"/>
            <a:ext cx="4806791" cy="2750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800DA6-C2A9-473D-B7EB-6DEEB20E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09" y="861720"/>
            <a:ext cx="4718075" cy="2798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AD4FBE-9920-4F82-B9A2-C80F9B74C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75" y="3703777"/>
            <a:ext cx="4806792" cy="2830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A6A36B-3719-4E06-B4D2-2E01825FB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499" y="3756199"/>
            <a:ext cx="4669685" cy="2725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430857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텍스트 상자 6">
            <a:extLst>
              <a:ext uri="{FF2B5EF4-FFF2-40B4-BE49-F238E27FC236}">
                <a16:creationId xmlns:a16="http://schemas.microsoft.com/office/drawing/2014/main" id="{E85427AA-1F32-429F-B1E5-3C34D724AC90}"/>
              </a:ext>
            </a:extLst>
          </p:cNvPr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F587D1A-FB64-45F8-A241-3B392F6F6EE0}"/>
              </a:ext>
            </a:extLst>
          </p:cNvPr>
          <p:cNvSpPr txBox="1"/>
          <p:nvPr/>
        </p:nvSpPr>
        <p:spPr>
          <a:xfrm>
            <a:off x="577569" y="187909"/>
            <a:ext cx="488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 of Minimum Spanning Tree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19A7F6-B2C1-4041-8C1E-11029EC6C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9" y="925986"/>
            <a:ext cx="4819632" cy="26767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EDB7A2-C28B-429F-AF5D-78BAA2E6D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899" y="904628"/>
            <a:ext cx="4926419" cy="271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2DD4D7-3448-4A3E-8DCE-164B8BDCC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43" y="3744913"/>
            <a:ext cx="4616731" cy="2791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9ABD68-48B2-4E15-BD17-5CB5AAB4F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795" y="3700325"/>
            <a:ext cx="4645586" cy="279168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9FF2A3-9AEF-430F-9713-3D2F2F2F3F5F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6" name="텍스트 상자 6">
              <a:extLst>
                <a:ext uri="{FF2B5EF4-FFF2-40B4-BE49-F238E27FC236}">
                  <a16:creationId xmlns:a16="http://schemas.microsoft.com/office/drawing/2014/main" id="{1632E0E2-83EF-4AFA-99D7-0EBDAC42E4E2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8DFE2DD7-424A-4059-90ED-AFB11B9D6B6E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F32AA085-58A0-45F0-8EED-540C8A805634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53126F7D-7B6C-4D45-B9BD-15DE3A8F17CD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01AFE82-702A-4D59-BC97-F9A06D751710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51400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6EB9603-F037-463D-86F1-427A2C415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850653"/>
              </p:ext>
            </p:extLst>
          </p:nvPr>
        </p:nvGraphicFramePr>
        <p:xfrm>
          <a:off x="0" y="-37290"/>
          <a:ext cx="18478500" cy="10401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r:id="rId4" imgW="10285560" imgH="5790240" progId="">
                  <p:embed/>
                </p:oleObj>
              </mc:Choice>
              <mc:Fallback>
                <p:oleObj r:id="rId4" imgW="10285560" imgH="579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contrast="-43000"/>
                      </a:blip>
                      <a:stretch>
                        <a:fillRect/>
                      </a:stretch>
                    </p:blipFill>
                    <p:spPr>
                      <a:xfrm>
                        <a:off x="0" y="-37290"/>
                        <a:ext cx="18478500" cy="10401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-735980" y="942873"/>
            <a:ext cx="5531004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77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2. Graph Analysis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03B6765-E1CB-4721-BDD5-22589FCA296B}"/>
              </a:ext>
            </a:extLst>
          </p:cNvPr>
          <p:cNvSpPr txBox="1"/>
          <p:nvPr/>
        </p:nvSpPr>
        <p:spPr>
          <a:xfrm>
            <a:off x="894512" y="1567341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Candidate</a:t>
            </a:r>
          </a:p>
        </p:txBody>
      </p:sp>
    </p:spTree>
    <p:extLst>
      <p:ext uri="{BB962C8B-B14F-4D97-AF65-F5344CB8AC3E}">
        <p14:creationId xmlns:p14="http://schemas.microsoft.com/office/powerpoint/2010/main" val="58564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2E571-F5DD-47F2-965B-1CF44BCE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097987"/>
            <a:ext cx="6340389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24704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2E571-F5DD-47F2-965B-1CF44BCE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097987"/>
            <a:ext cx="6340389" cy="370364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A89A0A-0253-4E32-8FDE-AD7AD39FB1D3}"/>
              </a:ext>
            </a:extLst>
          </p:cNvPr>
          <p:cNvSpPr/>
          <p:nvPr/>
        </p:nvSpPr>
        <p:spPr>
          <a:xfrm>
            <a:off x="2743199" y="3257340"/>
            <a:ext cx="823965" cy="76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9CA439-3896-46F3-814D-9ED58625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67" y="1267089"/>
            <a:ext cx="5113440" cy="606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401E8F-D91B-4135-AE11-E998204C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58" y="2203873"/>
            <a:ext cx="4987578" cy="7674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770C13-E07F-4D1E-BDFE-CD633FAF0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67" y="3301916"/>
            <a:ext cx="5071670" cy="21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7650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2E571-F5DD-47F2-965B-1CF44BCE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097987"/>
            <a:ext cx="6340389" cy="370364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A89A0A-0253-4E32-8FDE-AD7AD39FB1D3}"/>
              </a:ext>
            </a:extLst>
          </p:cNvPr>
          <p:cNvSpPr/>
          <p:nvPr/>
        </p:nvSpPr>
        <p:spPr>
          <a:xfrm>
            <a:off x="2743199" y="3257340"/>
            <a:ext cx="823965" cy="76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9CA439-3896-46F3-814D-9ED58625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67" y="1267089"/>
            <a:ext cx="5113440" cy="606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401E8F-D91B-4135-AE11-E998204C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67" y="1999349"/>
            <a:ext cx="5080280" cy="1155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6770C13-E07F-4D1E-BDFE-CD633FAF0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7" y="3281270"/>
            <a:ext cx="5071670" cy="10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329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2E571-F5DD-47F2-965B-1CF44BCE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097987"/>
            <a:ext cx="6340389" cy="370364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A89A0A-0253-4E32-8FDE-AD7AD39FB1D3}"/>
              </a:ext>
            </a:extLst>
          </p:cNvPr>
          <p:cNvSpPr/>
          <p:nvPr/>
        </p:nvSpPr>
        <p:spPr>
          <a:xfrm>
            <a:off x="3747763" y="3094893"/>
            <a:ext cx="1085494" cy="10785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D5859-F6CF-496C-B35C-1DCAA9EC7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80" y="1097987"/>
            <a:ext cx="4944507" cy="11274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B24A38-1E06-44D3-98A1-098CF38B9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80" y="2458900"/>
            <a:ext cx="5034942" cy="12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6820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"/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542BA-8018-467F-97A7-D9C5210F13BC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3D5F720D-FC6C-4A6F-B939-EF0C2C578E74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B41A09E5-5DD1-473A-B785-F52AA3F1C2DD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48F45A0-065D-45FB-9017-01EB7651863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30CAF7D7-F5FA-4177-ABB0-597F60698335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7E785D4-8997-4928-8ECD-AD103343F10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E2E571-F5DD-47F2-965B-1CF44BCE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097987"/>
            <a:ext cx="6340389" cy="370364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A89A0A-0253-4E32-8FDE-AD7AD39FB1D3}"/>
              </a:ext>
            </a:extLst>
          </p:cNvPr>
          <p:cNvSpPr/>
          <p:nvPr/>
        </p:nvSpPr>
        <p:spPr>
          <a:xfrm>
            <a:off x="4732774" y="2803490"/>
            <a:ext cx="502418" cy="4772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F180E-809A-4C02-B0FF-D5897335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58" y="1097987"/>
            <a:ext cx="5109919" cy="967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18F49D-5A10-4C3A-A35E-0731233E4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00" y="2349889"/>
            <a:ext cx="5267475" cy="12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6265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4962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lang="en-US" altLang="ko-KR" sz="2400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Ahn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Cheol Soo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DD7B7-AD31-4469-93F1-6CE57936A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2" t="41111" r="6232" b="17566"/>
          <a:stretch/>
        </p:blipFill>
        <p:spPr>
          <a:xfrm>
            <a:off x="746760" y="2961373"/>
            <a:ext cx="4880061" cy="283393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53C30F6D-9D68-473D-8CDC-E26E82FC292D}"/>
              </a:ext>
            </a:extLst>
          </p:cNvPr>
          <p:cNvSpPr txBox="1"/>
          <p:nvPr/>
        </p:nvSpPr>
        <p:spPr>
          <a:xfrm>
            <a:off x="746760" y="1535669"/>
            <a:ext cx="5494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MST Construction Cost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&amp;</a:t>
            </a:r>
          </a:p>
          <a:p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Portfolio Return(Same Cash Weight)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7DD38B-025D-41D0-B978-DB0D05ADE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2" t="42667" r="6232" b="16010"/>
          <a:stretch/>
        </p:blipFill>
        <p:spPr>
          <a:xfrm>
            <a:off x="6565181" y="2961373"/>
            <a:ext cx="4880061" cy="2833934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252653AD-A318-4E11-A86B-9253D1620361}"/>
              </a:ext>
            </a:extLst>
          </p:cNvPr>
          <p:cNvSpPr txBox="1"/>
          <p:nvPr/>
        </p:nvSpPr>
        <p:spPr>
          <a:xfrm>
            <a:off x="6997289" y="1720334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MST Cost Daily Difference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A24AFA-9E6C-4255-959F-B64F41F3A9C3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FE8CCD98-7D31-49F1-8621-F0D9891BA131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2DCABB4B-745A-4B9E-AA7C-043662F0CA9B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831A6A2-8152-408E-862C-494C435BA8DE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AD5F9DF4-2E2A-4088-8121-2BEF613E7240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41BFB183-267F-4638-8246-5693132E704F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59395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4962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lang="en-US" altLang="ko-KR" sz="2400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Ahn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Cheol Soo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8BFEED-AA2A-4867-82B5-72DA2FE44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9" t="30000" r="6231" b="28666"/>
          <a:stretch/>
        </p:blipFill>
        <p:spPr>
          <a:xfrm>
            <a:off x="89157" y="2834574"/>
            <a:ext cx="3920421" cy="22987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AF8CE1-768B-414B-85DA-374F03C71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9" t="39778" r="6231" b="18889"/>
          <a:stretch/>
        </p:blipFill>
        <p:spPr>
          <a:xfrm>
            <a:off x="4083850" y="2894863"/>
            <a:ext cx="3920421" cy="2298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3A3823-E68E-4F77-A096-72ACC5E2F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89" t="43111" r="6231" b="15556"/>
          <a:stretch/>
        </p:blipFill>
        <p:spPr>
          <a:xfrm>
            <a:off x="8098639" y="2894863"/>
            <a:ext cx="3920422" cy="2298759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0557B1D0-F4A9-4B33-A2BC-616A5B0E0F5D}"/>
              </a:ext>
            </a:extLst>
          </p:cNvPr>
          <p:cNvSpPr txBox="1"/>
          <p:nvPr/>
        </p:nvSpPr>
        <p:spPr>
          <a:xfrm>
            <a:off x="746760" y="1205827"/>
            <a:ext cx="930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MST Construction Cost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altLang="ko-KR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Portfolio Return(Same Cash Weight)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9DD3ED-8757-4154-8AB0-3EE887D63B8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1" name="텍스트 상자 6">
              <a:extLst>
                <a:ext uri="{FF2B5EF4-FFF2-40B4-BE49-F238E27FC236}">
                  <a16:creationId xmlns:a16="http://schemas.microsoft.com/office/drawing/2014/main" id="{A37C5A4A-5F37-42C6-8DFD-AB5042083DE3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01B3DE6F-F142-44E5-891D-5B95A0C27612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B7B3D2E4-FFEA-47B3-A2E6-729143F1CDD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360AAEDE-0884-42FA-8EEA-BE6E2F3DF872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95F17721-6CBA-45EE-8D4E-397F0DFACBBE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3780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Motivation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5D1F6-0251-4143-8158-EDC2001D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65" y="886381"/>
            <a:ext cx="9477375" cy="1314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446433-60FE-4A90-84BB-5FFA4D9BB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2108907"/>
            <a:ext cx="5505450" cy="49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C453D-B807-4EBE-BACA-B9E990F2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30" y="2761349"/>
            <a:ext cx="10182225" cy="3543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CAF58-8D48-47E6-9B75-BE39B99DE0DC}"/>
              </a:ext>
            </a:extLst>
          </p:cNvPr>
          <p:cNvSpPr/>
          <p:nvPr/>
        </p:nvSpPr>
        <p:spPr>
          <a:xfrm>
            <a:off x="6427570" y="-9060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http://www.etoday.co.kr/news/section/newsview.php?idxno=1478821</a:t>
            </a:r>
          </a:p>
        </p:txBody>
      </p:sp>
    </p:spTree>
    <p:extLst>
      <p:ext uri="{BB962C8B-B14F-4D97-AF65-F5344CB8AC3E}">
        <p14:creationId xmlns:p14="http://schemas.microsoft.com/office/powerpoint/2010/main" val="1663321077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1E0620-CAC8-4454-808C-E9CE9CB078C7}"/>
              </a:ext>
            </a:extLst>
          </p:cNvPr>
          <p:cNvPicPr/>
          <p:nvPr/>
        </p:nvPicPr>
        <p:blipFill rotWithShape="1">
          <a:blip r:embed="rId3"/>
          <a:srcRect l="20208" t="32900" r="32462" b="16883"/>
          <a:stretch/>
        </p:blipFill>
        <p:spPr bwMode="auto">
          <a:xfrm>
            <a:off x="1198530" y="2518409"/>
            <a:ext cx="4343400" cy="2937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D4AFAC2-EB55-41E6-B5B3-324548048AA8}"/>
              </a:ext>
            </a:extLst>
          </p:cNvPr>
          <p:cNvGraphicFramePr/>
          <p:nvPr>
            <p:extLst/>
          </p:nvPr>
        </p:nvGraphicFramePr>
        <p:xfrm>
          <a:off x="6421470" y="2518408"/>
          <a:ext cx="4572000" cy="287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8CF6253E-FEE7-45BD-B486-FEF08A1DDBAB}"/>
              </a:ext>
            </a:extLst>
          </p:cNvPr>
          <p:cNvSpPr txBox="1"/>
          <p:nvPr/>
        </p:nvSpPr>
        <p:spPr>
          <a:xfrm>
            <a:off x="604073" y="11157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Comparison btw politically-themed stock prices and an approval rating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AF258FB0-5D8E-4384-BCD2-2702361A39B3}"/>
              </a:ext>
            </a:extLst>
          </p:cNvPr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26DC77-2077-447E-8E98-BB2C5EA56B4D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26E7EC0F-D77E-47CD-8186-95D08A16E636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D8CFB2A1-21C2-45F1-A8E5-50A69FF75F06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B939296D-6834-46E9-90C8-1AD3C51E9338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87BF50A7-3F31-40FB-92C2-8CCDB82BE13D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5AE3B7F-F340-49CD-AB09-0EEC56399164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4015710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1E0620-CAC8-4454-808C-E9CE9CB078C7}"/>
              </a:ext>
            </a:extLst>
          </p:cNvPr>
          <p:cNvPicPr/>
          <p:nvPr/>
        </p:nvPicPr>
        <p:blipFill rotWithShape="1">
          <a:blip r:embed="rId3"/>
          <a:srcRect l="20208" t="32900" r="32462" b="16883"/>
          <a:stretch/>
        </p:blipFill>
        <p:spPr bwMode="auto">
          <a:xfrm>
            <a:off x="1198530" y="2518409"/>
            <a:ext cx="4343400" cy="2937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D4AFAC2-EB55-41E6-B5B3-324548048AA8}"/>
              </a:ext>
            </a:extLst>
          </p:cNvPr>
          <p:cNvGraphicFramePr/>
          <p:nvPr/>
        </p:nvGraphicFramePr>
        <p:xfrm>
          <a:off x="6421470" y="2518408"/>
          <a:ext cx="4572000" cy="287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8CF6253E-FEE7-45BD-B486-FEF08A1DDBAB}"/>
              </a:ext>
            </a:extLst>
          </p:cNvPr>
          <p:cNvSpPr txBox="1"/>
          <p:nvPr/>
        </p:nvSpPr>
        <p:spPr>
          <a:xfrm>
            <a:off x="604073" y="11157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Comparison btw politically-themed stock prices and an approval rating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6DC6983-D504-4A13-9C42-92BC2E7AEED7}"/>
              </a:ext>
            </a:extLst>
          </p:cNvPr>
          <p:cNvSpPr/>
          <p:nvPr/>
        </p:nvSpPr>
        <p:spPr>
          <a:xfrm>
            <a:off x="7542249" y="3819516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9B8A28A-B647-41BF-B5BA-7BBE33494A7F}"/>
              </a:ext>
            </a:extLst>
          </p:cNvPr>
          <p:cNvSpPr/>
          <p:nvPr/>
        </p:nvSpPr>
        <p:spPr>
          <a:xfrm>
            <a:off x="2413989" y="4396740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54D6A36-12E8-4794-8859-EA4D06717A7A}"/>
              </a:ext>
            </a:extLst>
          </p:cNvPr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D28D55-4C70-475B-BF05-99584B7571DB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95FB1A60-910B-4C22-8800-1768D88C21A6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C931706B-914F-4E09-AF99-B49E7912A044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7768F557-DAAE-49DC-8225-EE953544FA71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352057D-6303-4334-91A5-C4AEFFC31B4D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8238285D-5E21-4629-80CE-30D29B2980E3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195351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1E0620-CAC8-4454-808C-E9CE9CB078C7}"/>
              </a:ext>
            </a:extLst>
          </p:cNvPr>
          <p:cNvPicPr/>
          <p:nvPr/>
        </p:nvPicPr>
        <p:blipFill rotWithShape="1">
          <a:blip r:embed="rId3"/>
          <a:srcRect l="20208" t="32900" r="32462" b="16883"/>
          <a:stretch/>
        </p:blipFill>
        <p:spPr bwMode="auto">
          <a:xfrm>
            <a:off x="1198530" y="2518409"/>
            <a:ext cx="4343400" cy="2937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D4AFAC2-EB55-41E6-B5B3-324548048AA8}"/>
              </a:ext>
            </a:extLst>
          </p:cNvPr>
          <p:cNvGraphicFramePr/>
          <p:nvPr/>
        </p:nvGraphicFramePr>
        <p:xfrm>
          <a:off x="6421470" y="2518408"/>
          <a:ext cx="4572000" cy="287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8CF6253E-FEE7-45BD-B486-FEF08A1DDBAB}"/>
              </a:ext>
            </a:extLst>
          </p:cNvPr>
          <p:cNvSpPr txBox="1"/>
          <p:nvPr/>
        </p:nvSpPr>
        <p:spPr>
          <a:xfrm>
            <a:off x="604073" y="11157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Comparison btw politically-themed stock prices and an approval rating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6DC6983-D504-4A13-9C42-92BC2E7AEED7}"/>
              </a:ext>
            </a:extLst>
          </p:cNvPr>
          <p:cNvSpPr/>
          <p:nvPr/>
        </p:nvSpPr>
        <p:spPr>
          <a:xfrm>
            <a:off x="7542249" y="3819516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9B8A28A-B647-41BF-B5BA-7BBE33494A7F}"/>
              </a:ext>
            </a:extLst>
          </p:cNvPr>
          <p:cNvSpPr/>
          <p:nvPr/>
        </p:nvSpPr>
        <p:spPr>
          <a:xfrm>
            <a:off x="2413989" y="4396740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7438A-F1EC-4313-B100-07EBFE1EA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77" t="33548" r="19694" b="26022"/>
          <a:stretch/>
        </p:blipFill>
        <p:spPr>
          <a:xfrm>
            <a:off x="3477960" y="2300748"/>
            <a:ext cx="4547379" cy="277269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F6D3AE12-6204-42CD-8DE5-EB1C17486602}"/>
              </a:ext>
            </a:extLst>
          </p:cNvPr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C5E878-6460-48DB-B0C0-153491BCE331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7A8C63D6-551E-4559-B0D7-6205E00863E8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E30612B4-2B4F-4678-BA93-F35820B18AB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BA6FF8D-01D0-4D33-A7C4-67567CAACC58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5A6459DF-9679-428E-AE98-FCA9D3356E58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C1217544-59DE-4F8F-8D2B-774F21CB9EDB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02502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1E0620-CAC8-4454-808C-E9CE9CB078C7}"/>
              </a:ext>
            </a:extLst>
          </p:cNvPr>
          <p:cNvPicPr/>
          <p:nvPr/>
        </p:nvPicPr>
        <p:blipFill rotWithShape="1">
          <a:blip r:embed="rId3"/>
          <a:srcRect l="20208" t="32900" r="32462" b="16883"/>
          <a:stretch/>
        </p:blipFill>
        <p:spPr bwMode="auto">
          <a:xfrm>
            <a:off x="1198530" y="2518409"/>
            <a:ext cx="4343400" cy="2937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D4AFAC2-EB55-41E6-B5B3-324548048AA8}"/>
              </a:ext>
            </a:extLst>
          </p:cNvPr>
          <p:cNvGraphicFramePr/>
          <p:nvPr/>
        </p:nvGraphicFramePr>
        <p:xfrm>
          <a:off x="6421470" y="2518408"/>
          <a:ext cx="4572000" cy="287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8CF6253E-FEE7-45BD-B486-FEF08A1DDBAB}"/>
              </a:ext>
            </a:extLst>
          </p:cNvPr>
          <p:cNvSpPr txBox="1"/>
          <p:nvPr/>
        </p:nvSpPr>
        <p:spPr>
          <a:xfrm>
            <a:off x="604073" y="11157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Comparison btw politically-themed stock prices and an approval rating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6DC6983-D504-4A13-9C42-92BC2E7AEED7}"/>
              </a:ext>
            </a:extLst>
          </p:cNvPr>
          <p:cNvSpPr/>
          <p:nvPr/>
        </p:nvSpPr>
        <p:spPr>
          <a:xfrm>
            <a:off x="9653615" y="4291956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9B8A28A-B647-41BF-B5BA-7BBE33494A7F}"/>
              </a:ext>
            </a:extLst>
          </p:cNvPr>
          <p:cNvSpPr/>
          <p:nvPr/>
        </p:nvSpPr>
        <p:spPr>
          <a:xfrm>
            <a:off x="4242789" y="4945380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6F4AFC3-8001-40DB-9343-7C7A05CEFB26}"/>
              </a:ext>
            </a:extLst>
          </p:cNvPr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D1E273-4BB2-4A21-9B15-7CF155648CA8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2867843D-6B0E-4E41-AC51-E29B7D9A9308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0D01AB1-D1CA-4A59-9066-0074C09EEB54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FFB7016-1C24-4772-B512-9234BE975FD7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BC53F83C-768D-4BD9-AF33-A45779E6A6F7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17256F13-1A60-4A97-8F58-CDE304979633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0846475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1E0620-CAC8-4454-808C-E9CE9CB078C7}"/>
              </a:ext>
            </a:extLst>
          </p:cNvPr>
          <p:cNvPicPr/>
          <p:nvPr/>
        </p:nvPicPr>
        <p:blipFill rotWithShape="1">
          <a:blip r:embed="rId3"/>
          <a:srcRect l="20208" t="32900" r="32462" b="16883"/>
          <a:stretch/>
        </p:blipFill>
        <p:spPr bwMode="auto">
          <a:xfrm>
            <a:off x="1198530" y="2518409"/>
            <a:ext cx="4343400" cy="2937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D4AFAC2-EB55-41E6-B5B3-324548048AA8}"/>
              </a:ext>
            </a:extLst>
          </p:cNvPr>
          <p:cNvGraphicFramePr/>
          <p:nvPr/>
        </p:nvGraphicFramePr>
        <p:xfrm>
          <a:off x="6421470" y="2518408"/>
          <a:ext cx="4572000" cy="287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8CF6253E-FEE7-45BD-B486-FEF08A1DDBAB}"/>
              </a:ext>
            </a:extLst>
          </p:cNvPr>
          <p:cNvSpPr txBox="1"/>
          <p:nvPr/>
        </p:nvSpPr>
        <p:spPr>
          <a:xfrm>
            <a:off x="604073" y="1115700"/>
            <a:ext cx="1055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Comparison btw politically-themed stock prices and an approval rating</a:t>
            </a:r>
            <a:endParaRPr lang="ko-KR" altLang="en-US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6DC6983-D504-4A13-9C42-92BC2E7AEED7}"/>
              </a:ext>
            </a:extLst>
          </p:cNvPr>
          <p:cNvSpPr/>
          <p:nvPr/>
        </p:nvSpPr>
        <p:spPr>
          <a:xfrm>
            <a:off x="10660181" y="3126096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9B8A28A-B647-41BF-B5BA-7BBE33494A7F}"/>
              </a:ext>
            </a:extLst>
          </p:cNvPr>
          <p:cNvSpPr/>
          <p:nvPr/>
        </p:nvSpPr>
        <p:spPr>
          <a:xfrm>
            <a:off x="5164809" y="3566160"/>
            <a:ext cx="184431" cy="167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B223C36-862E-4340-93DC-90180C0DD767}"/>
              </a:ext>
            </a:extLst>
          </p:cNvPr>
          <p:cNvSpPr txBox="1"/>
          <p:nvPr/>
        </p:nvSpPr>
        <p:spPr>
          <a:xfrm>
            <a:off x="577569" y="187909"/>
            <a:ext cx="454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Moon Jae In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316996-AAD4-4C10-AE09-D05E360DE1D3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3" name="텍스트 상자 6">
              <a:extLst>
                <a:ext uri="{FF2B5EF4-FFF2-40B4-BE49-F238E27FC236}">
                  <a16:creationId xmlns:a16="http://schemas.microsoft.com/office/drawing/2014/main" id="{27A425EC-163A-444D-9FDA-522DDC730E1E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3D138FD5-693A-40F8-BF93-25A39892F822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003B2552-A791-4752-A871-543533B60CA7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88C1410D-7835-431A-A88B-40F9FC6CE102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0C310E3F-F148-485A-8211-5BBA476517B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374024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9" y="1272449"/>
            <a:ext cx="10011806" cy="49080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3060E27D-74B0-4102-9C3E-4C78C502DD80}"/>
              </a:ext>
            </a:extLst>
          </p:cNvPr>
          <p:cNvSpPr txBox="1"/>
          <p:nvPr/>
        </p:nvSpPr>
        <p:spPr>
          <a:xfrm>
            <a:off x="577569" y="187909"/>
            <a:ext cx="482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Ahn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Hee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Jung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C06140-A8DE-4441-BB03-4E635741CFC8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8" name="텍스트 상자 6">
              <a:extLst>
                <a:ext uri="{FF2B5EF4-FFF2-40B4-BE49-F238E27FC236}">
                  <a16:creationId xmlns:a16="http://schemas.microsoft.com/office/drawing/2014/main" id="{5CCEBD5B-6C27-40B7-9021-E40FE0986DE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E904C104-C4E8-4042-8D72-79ABFC2A2C79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56DC1490-4E54-4ADD-ACB1-7A536F2C27BE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850982E-9745-4F5E-8259-E7FA779E3E10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3D2613C1-A155-49A5-9719-F710C6FCD216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89810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" y="1230904"/>
            <a:ext cx="4747995" cy="38258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94" y="1031391"/>
            <a:ext cx="5495827" cy="464098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0282C037-E382-4D0C-B254-4F660D996946}"/>
              </a:ext>
            </a:extLst>
          </p:cNvPr>
          <p:cNvSpPr txBox="1"/>
          <p:nvPr/>
        </p:nvSpPr>
        <p:spPr>
          <a:xfrm>
            <a:off x="577569" y="187909"/>
            <a:ext cx="482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Ahn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Hee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Jung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8348698-2F6B-4BA9-8EB3-DA54555FEBFD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8" name="텍스트 상자 6">
              <a:extLst>
                <a:ext uri="{FF2B5EF4-FFF2-40B4-BE49-F238E27FC236}">
                  <a16:creationId xmlns:a16="http://schemas.microsoft.com/office/drawing/2014/main" id="{0B014F79-C025-4B7B-A25B-B4830D828DF1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097D0EE1-0F8C-41F3-909B-E4D961004234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5AF61A6-E437-4739-957A-96F9EA51D429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81AAA7FE-D5A8-45C4-B204-57568407C032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FB688D4E-611B-457E-8844-029679EFF988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707908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374124"/>
            <a:ext cx="4908831" cy="3913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075" y="1208871"/>
            <a:ext cx="5815505" cy="444284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924E78FB-E92A-4D7C-967E-14BBC27A273E}"/>
              </a:ext>
            </a:extLst>
          </p:cNvPr>
          <p:cNvSpPr txBox="1"/>
          <p:nvPr/>
        </p:nvSpPr>
        <p:spPr>
          <a:xfrm>
            <a:off x="577569" y="187909"/>
            <a:ext cx="482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Ahn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Hee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Jung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739D02-7FBD-4E2E-9227-42A9300FA8FA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8" name="텍스트 상자 6">
              <a:extLst>
                <a:ext uri="{FF2B5EF4-FFF2-40B4-BE49-F238E27FC236}">
                  <a16:creationId xmlns:a16="http://schemas.microsoft.com/office/drawing/2014/main" id="{C4B982F8-17B1-4EB1-A14D-69B9C7F71B21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20342342-1755-4EE5-B072-4D906A39CE5B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2FEC40E-0251-4D1C-A977-D54A041BA376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423F5684-C04D-4229-A98C-32F340E20917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A67DF5B1-1884-4662-9F2D-ADB9ED106CED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96547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9" y="1374124"/>
            <a:ext cx="4908831" cy="3913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47" y="1057618"/>
            <a:ext cx="5809562" cy="520154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55DDCA0D-E600-43D3-B8D7-F120D94EE75A}"/>
              </a:ext>
            </a:extLst>
          </p:cNvPr>
          <p:cNvSpPr txBox="1"/>
          <p:nvPr/>
        </p:nvSpPr>
        <p:spPr>
          <a:xfrm>
            <a:off x="577569" y="187909"/>
            <a:ext cx="482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 Analysis –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Ahn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Hee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E7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Jung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6F42E8-3A8E-48EC-8C20-4C09E11702E4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8" name="텍스트 상자 6">
              <a:extLst>
                <a:ext uri="{FF2B5EF4-FFF2-40B4-BE49-F238E27FC236}">
                  <a16:creationId xmlns:a16="http://schemas.microsoft.com/office/drawing/2014/main" id="{E87C156A-D261-4D1B-AA53-136DB00413F5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6F02541B-E8F3-4D65-9FA2-F926E5312D7C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675B8B2F-0A07-463D-AABE-8E8747C168DB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73EFC0A1-263D-4F2B-BEFD-B682AD2B542B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D1936AA-CF8C-44CE-9CA1-13C4F4907D15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41365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9F1FE87C-4DAE-4E0C-9EB1-2F87E3A48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620924"/>
              </p:ext>
            </p:extLst>
          </p:nvPr>
        </p:nvGraphicFramePr>
        <p:xfrm>
          <a:off x="-444501" y="0"/>
          <a:ext cx="24676101" cy="10386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6" r:id="rId4" imgW="24380640" imgH="10323720" progId="">
                  <p:embed/>
                </p:oleObj>
              </mc:Choice>
              <mc:Fallback>
                <p:oleObj r:id="rId4" imgW="24380640" imgH="10323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 contrast="-19000"/>
                      </a:blip>
                      <a:stretch>
                        <a:fillRect/>
                      </a:stretch>
                    </p:blipFill>
                    <p:spPr>
                      <a:xfrm>
                        <a:off x="-444501" y="0"/>
                        <a:ext cx="24676101" cy="10386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-735981" y="942873"/>
            <a:ext cx="6290113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3. Result Summary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23B8B90-AC42-4B1E-BD41-35CADDE7674E}"/>
              </a:ext>
            </a:extLst>
          </p:cNvPr>
          <p:cNvSpPr txBox="1"/>
          <p:nvPr/>
        </p:nvSpPr>
        <p:spPr>
          <a:xfrm>
            <a:off x="894512" y="1567341"/>
            <a:ext cx="2795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we learn from this project?</a:t>
            </a:r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Motivation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5BC6E6-13A7-4ECF-9E73-DBA3AEDF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8" y="1351329"/>
            <a:ext cx="8625404" cy="48139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CAF58-8D48-47E6-9B75-BE39B99DE0DC}"/>
              </a:ext>
            </a:extLst>
          </p:cNvPr>
          <p:cNvSpPr/>
          <p:nvPr/>
        </p:nvSpPr>
        <p:spPr>
          <a:xfrm>
            <a:off x="6427570" y="-9060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http://www.etoday.co.kr/news/section/newsview.php?idxno=1478821</a:t>
            </a:r>
          </a:p>
        </p:txBody>
      </p:sp>
    </p:spTree>
    <p:extLst>
      <p:ext uri="{BB962C8B-B14F-4D97-AF65-F5344CB8AC3E}">
        <p14:creationId xmlns:p14="http://schemas.microsoft.com/office/powerpoint/2010/main" val="4204374517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CCBF7A-82AA-4CC4-A9BF-098556C79B7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2482EF4-4D13-46FF-9ED0-0F14596B60A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38D0E41-5817-4BC7-8C34-FBF9B5A6AFD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C682596-9066-4BE5-AC2D-8558A0A9E9F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6231443-6EFC-419A-BB96-03E03AA2157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30BB8A2-8362-461E-8B8C-738B94749E28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1817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Sell Timing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B48C6D-D259-4094-BFC5-8BCD3AA6D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3" y="916564"/>
            <a:ext cx="10304992" cy="54324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C35BF5-1D98-4974-8575-BC80D3A70E1A}"/>
              </a:ext>
            </a:extLst>
          </p:cNvPr>
          <p:cNvSpPr/>
          <p:nvPr/>
        </p:nvSpPr>
        <p:spPr>
          <a:xfrm>
            <a:off x="6096000" y="2571750"/>
            <a:ext cx="647700" cy="3369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24B502-4229-49DB-86F7-B00A7E2096E2}"/>
              </a:ext>
            </a:extLst>
          </p:cNvPr>
          <p:cNvSpPr/>
          <p:nvPr/>
        </p:nvSpPr>
        <p:spPr>
          <a:xfrm>
            <a:off x="4114800" y="3571875"/>
            <a:ext cx="762000" cy="2369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2066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About MST</a:t>
            </a:r>
            <a:r>
              <a:rPr lang="ko-KR" altLang="en-US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9A194E-8A91-4435-BFB9-F0E5EDB4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81022"/>
            <a:ext cx="8737823" cy="509334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A68442-7B0E-47EC-B78A-EAEC83C0CF80}"/>
              </a:ext>
            </a:extLst>
          </p:cNvPr>
          <p:cNvCxnSpPr/>
          <p:nvPr/>
        </p:nvCxnSpPr>
        <p:spPr>
          <a:xfrm flipV="1">
            <a:off x="6981825" y="1123950"/>
            <a:ext cx="0" cy="465772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B2FF95-4854-4206-BCE0-3ABD9B1A0043}"/>
              </a:ext>
            </a:extLst>
          </p:cNvPr>
          <p:cNvCxnSpPr/>
          <p:nvPr/>
        </p:nvCxnSpPr>
        <p:spPr>
          <a:xfrm flipV="1">
            <a:off x="1865742" y="1552575"/>
            <a:ext cx="4962525" cy="2257425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5EA160-2F44-44DB-BF51-957D8857F82A}"/>
              </a:ext>
            </a:extLst>
          </p:cNvPr>
          <p:cNvCxnSpPr>
            <a:cxnSpLocks/>
          </p:cNvCxnSpPr>
          <p:nvPr/>
        </p:nvCxnSpPr>
        <p:spPr>
          <a:xfrm>
            <a:off x="7210425" y="1552575"/>
            <a:ext cx="1542203" cy="1900237"/>
          </a:xfrm>
          <a:prstGeom prst="straightConnector1">
            <a:avLst/>
          </a:prstGeom>
          <a:ln w="15875">
            <a:headEnd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769CC39-1417-4581-83BE-1AD8F5333E17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5" name="텍스트 상자 6">
              <a:extLst>
                <a:ext uri="{FF2B5EF4-FFF2-40B4-BE49-F238E27FC236}">
                  <a16:creationId xmlns:a16="http://schemas.microsoft.com/office/drawing/2014/main" id="{58E67108-DE37-44AF-BDC1-AFD0A07A635B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40F3874D-D192-4D2C-8F42-387BB814D8C0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28F5DA15-6351-4575-ADE2-B75BE73BC962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9EB525AD-FE31-476E-9607-755717E56CC8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71331441-D9B3-4C35-BC1C-0E4A6AE3411A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972685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About MST</a:t>
            </a:r>
            <a:r>
              <a:rPr lang="ko-KR" altLang="en-US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9A5A9-65E6-45F4-AC51-5525BC91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995363"/>
            <a:ext cx="8764756" cy="51259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94942-F032-45A3-A92D-3F94A663226D}"/>
              </a:ext>
            </a:extLst>
          </p:cNvPr>
          <p:cNvSpPr/>
          <p:nvPr/>
        </p:nvSpPr>
        <p:spPr>
          <a:xfrm>
            <a:off x="7115175" y="1256185"/>
            <a:ext cx="2171209" cy="441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8CC5AA-8376-4F93-A66B-F8EA4AC5A1B3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9" name="텍스트 상자 6">
              <a:extLst>
                <a:ext uri="{FF2B5EF4-FFF2-40B4-BE49-F238E27FC236}">
                  <a16:creationId xmlns:a16="http://schemas.microsoft.com/office/drawing/2014/main" id="{17C16259-64D8-4CC1-A319-AC5AE9104FE2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2EBB3E6-446A-4A32-88EF-FE649122A739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8A7A1AE-1866-414F-B788-27A02AD024DD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F96DEFCA-829A-4580-86BD-F15DD7F9D006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5FB68A6C-378F-4EA2-B398-DB26989502C3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04082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About MST</a:t>
            </a:r>
            <a:r>
              <a:rPr lang="ko-KR" altLang="en-US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Cost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46A17-BA62-4502-A4B7-EB0E393C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9" y="825850"/>
            <a:ext cx="7857495" cy="436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0AE82-0762-497A-8363-567E48D26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5272151"/>
            <a:ext cx="4476750" cy="138417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046CD7-63FE-42AD-834E-D27E6B3031B9}"/>
              </a:ext>
            </a:extLst>
          </p:cNvPr>
          <p:cNvSpPr/>
          <p:nvPr/>
        </p:nvSpPr>
        <p:spPr>
          <a:xfrm>
            <a:off x="4524375" y="1419224"/>
            <a:ext cx="1704975" cy="3771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5B26DA-6A4F-47F4-A80F-FDBB064F5F68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20" name="텍스트 상자 6">
              <a:extLst>
                <a:ext uri="{FF2B5EF4-FFF2-40B4-BE49-F238E27FC236}">
                  <a16:creationId xmlns:a16="http://schemas.microsoft.com/office/drawing/2014/main" id="{5647ACA8-D834-484B-B3FE-F97B247AADA0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035DA148-24D2-453B-AE67-EA242BCCB20E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8B937EE9-795F-4619-8EE6-0E990BBB8285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122AAADF-FB1D-4ADE-9A60-7DC88CC3D37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0287724-E5B0-4F15-923B-DE182141EC32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663109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735980" y="942873"/>
            <a:ext cx="5531004" cy="10866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3"/>
          <p:cNvSpPr txBox="1"/>
          <p:nvPr/>
        </p:nvSpPr>
        <p:spPr>
          <a:xfrm>
            <a:off x="894512" y="1105676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4. Further Study</a:t>
            </a:r>
            <a:endParaRPr lang="ko-KR" alt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94512" y="1567341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and Suggestion</a:t>
            </a:r>
          </a:p>
        </p:txBody>
      </p:sp>
    </p:spTree>
    <p:extLst>
      <p:ext uri="{BB962C8B-B14F-4D97-AF65-F5344CB8AC3E}">
        <p14:creationId xmlns:p14="http://schemas.microsoft.com/office/powerpoint/2010/main" val="778248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CCBF7A-82AA-4CC4-A9BF-098556C79B7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2482EF4-4D13-46FF-9ED0-0F14596B60A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38D0E41-5817-4BC7-8C34-FBF9B5A6AFD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C682596-9066-4BE5-AC2D-8558A0A9E9F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6231443-6EFC-419A-BB96-03E03AA2157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30BB8A2-8362-461E-8B8C-738B94749E28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2CB9583-357F-473C-9500-99989F0B5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14" y="1861026"/>
            <a:ext cx="2731920" cy="610936"/>
          </a:xfrm>
          <a:prstGeom prst="rect">
            <a:avLst/>
          </a:prstGeom>
        </p:spPr>
      </p:pic>
      <p:pic>
        <p:nvPicPr>
          <p:cNvPr id="21510" name="Picture 6" descr="파일:VhHvnmn.jpg">
            <a:extLst>
              <a:ext uri="{FF2B5EF4-FFF2-40B4-BE49-F238E27FC236}">
                <a16:creationId xmlns:a16="http://schemas.microsoft.com/office/drawing/2014/main" id="{D84F691D-DA9D-4B5D-A222-D744D722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55" y="3775880"/>
            <a:ext cx="3799438" cy="189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98E0485-EB2F-4F2D-B882-9118E91F0803}"/>
              </a:ext>
            </a:extLst>
          </p:cNvPr>
          <p:cNvCxnSpPr/>
          <p:nvPr/>
        </p:nvCxnSpPr>
        <p:spPr>
          <a:xfrm>
            <a:off x="4635271" y="2107844"/>
            <a:ext cx="607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92E346-DC61-4F14-8203-07FDEA1C53FB}"/>
              </a:ext>
            </a:extLst>
          </p:cNvPr>
          <p:cNvCxnSpPr/>
          <p:nvPr/>
        </p:nvCxnSpPr>
        <p:spPr>
          <a:xfrm>
            <a:off x="4635271" y="4577644"/>
            <a:ext cx="607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34F26E-BABB-49FE-AD6C-357AE0DF66D7}"/>
              </a:ext>
            </a:extLst>
          </p:cNvPr>
          <p:cNvSpPr txBox="1"/>
          <p:nvPr/>
        </p:nvSpPr>
        <p:spPr>
          <a:xfrm>
            <a:off x="4540521" y="2241051"/>
            <a:ext cx="606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   화   수   목   금   </a:t>
            </a:r>
            <a:r>
              <a:rPr lang="ko-KR" altLang="en-US" dirty="0">
                <a:solidFill>
                  <a:srgbClr val="0048C4"/>
                </a:solidFill>
              </a:rPr>
              <a:t>토</a:t>
            </a:r>
            <a:r>
              <a:rPr lang="ko-KR" altLang="en-US" dirty="0"/>
              <a:t>   </a:t>
            </a:r>
            <a:r>
              <a:rPr lang="ko-KR" altLang="en-US" dirty="0">
                <a:solidFill>
                  <a:srgbClr val="FF0000"/>
                </a:solidFill>
              </a:rPr>
              <a:t>일</a:t>
            </a:r>
            <a:r>
              <a:rPr lang="ko-KR" altLang="en-US" dirty="0"/>
              <a:t>   월   화   수   목   금   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FE5B4-E6D2-407C-B4BD-2CFAE3CBE870}"/>
              </a:ext>
            </a:extLst>
          </p:cNvPr>
          <p:cNvSpPr txBox="1"/>
          <p:nvPr/>
        </p:nvSpPr>
        <p:spPr>
          <a:xfrm>
            <a:off x="4540521" y="4725739"/>
            <a:ext cx="606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   화   수   목   금   월   화   수   목   금   월   화   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9D6A0A-58D0-4EEF-862E-CC93BE229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t="47078" r="22570" b="5340"/>
          <a:stretch/>
        </p:blipFill>
        <p:spPr>
          <a:xfrm rot="11071778">
            <a:off x="7540790" y="688609"/>
            <a:ext cx="1812995" cy="1817734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4712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Time Series Domain Difference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61304C-892B-472B-91C5-3905D64637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9" r="9327" b="63277"/>
          <a:stretch/>
        </p:blipFill>
        <p:spPr>
          <a:xfrm>
            <a:off x="6690056" y="1818179"/>
            <a:ext cx="1497489" cy="10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30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CCBF7A-82AA-4CC4-A9BF-098556C79B70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D2482EF4-4D13-46FF-9ED0-0F14596B60A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38D0E41-5817-4BC7-8C34-FBF9B5A6AFD3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4C682596-9066-4BE5-AC2D-8558A0A9E9FF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96231443-6EFC-419A-BB96-03E03AA21579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30BB8A2-8362-461E-8B8C-738B94749E28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4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  <p:sp>
        <p:nvSpPr>
          <p:cNvPr id="23" name="TextBox 3">
            <a:extLst>
              <a:ext uri="{FF2B5EF4-FFF2-40B4-BE49-F238E27FC236}">
                <a16:creationId xmlns:a16="http://schemas.microsoft.com/office/drawing/2014/main" id="{3BF64BD3-32A9-4A68-A292-D9E7B0B553C9}"/>
              </a:ext>
            </a:extLst>
          </p:cNvPr>
          <p:cNvSpPr txBox="1"/>
          <p:nvPr/>
        </p:nvSpPr>
        <p:spPr>
          <a:xfrm>
            <a:off x="577569" y="187909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Some</a:t>
            </a:r>
            <a:r>
              <a:rPr lang="ko-KR" altLang="en-US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Keywords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4CE78-F616-4404-B951-0BEC5B85C4B9}"/>
              </a:ext>
            </a:extLst>
          </p:cNvPr>
          <p:cNvSpPr txBox="1"/>
          <p:nvPr/>
        </p:nvSpPr>
        <p:spPr>
          <a:xfrm>
            <a:off x="1142999" y="1306286"/>
            <a:ext cx="414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Interpretability</a:t>
            </a:r>
          </a:p>
          <a:p>
            <a:endParaRPr lang="en-US" altLang="ko-KR" dirty="0"/>
          </a:p>
          <a:p>
            <a:r>
              <a:rPr lang="en-US" altLang="ko-KR" dirty="0"/>
              <a:t>   Assumption Validate?</a:t>
            </a:r>
          </a:p>
          <a:p>
            <a:endParaRPr lang="en-US" altLang="ko-KR" dirty="0"/>
          </a:p>
          <a:p>
            <a:r>
              <a:rPr lang="en-US" altLang="ko-KR" sz="2800" dirty="0"/>
              <a:t>Complex System</a:t>
            </a:r>
          </a:p>
          <a:p>
            <a:endParaRPr lang="en-US" altLang="ko-KR" dirty="0"/>
          </a:p>
          <a:p>
            <a:r>
              <a:rPr lang="en-US" altLang="ko-KR" dirty="0"/>
              <a:t>   Market Knows Everything…</a:t>
            </a:r>
          </a:p>
          <a:p>
            <a:endParaRPr lang="en-US" altLang="ko-KR" dirty="0"/>
          </a:p>
          <a:p>
            <a:r>
              <a:rPr lang="en-US" altLang="ko-KR" sz="2800" dirty="0"/>
              <a:t>Group Measurement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Average, Standard Deviation </a:t>
            </a:r>
            <a:r>
              <a:rPr lang="en-US" altLang="ko-KR" dirty="0" err="1"/>
              <a:t>etc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794136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/>
          <p:nvPr/>
        </p:nvSpPr>
        <p:spPr>
          <a:xfrm>
            <a:off x="982201" y="193387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Question?</a:t>
            </a:r>
            <a:endParaRPr lang="ko-KR" altLang="en-US" sz="2400" b="1" dirty="0">
              <a:solidFill>
                <a:srgbClr val="002E7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03330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4720" y="2821239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2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Motivation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9C982B-E5DD-4000-BC5C-33782B6B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49" y="1335353"/>
            <a:ext cx="8686800" cy="48863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CAF58-8D48-47E6-9B75-BE39B99DE0DC}"/>
              </a:ext>
            </a:extLst>
          </p:cNvPr>
          <p:cNvSpPr/>
          <p:nvPr/>
        </p:nvSpPr>
        <p:spPr>
          <a:xfrm>
            <a:off x="6427570" y="-9060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http://www.etoday.co.kr/news/section/newsview.php?idxno=1478821</a:t>
            </a:r>
          </a:p>
        </p:txBody>
      </p:sp>
    </p:spTree>
    <p:extLst>
      <p:ext uri="{BB962C8B-B14F-4D97-AF65-F5344CB8AC3E}">
        <p14:creationId xmlns:p14="http://schemas.microsoft.com/office/powerpoint/2010/main" val="71950532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Motivation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A32E2-2BC1-4950-B644-0B0A467A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36" y="1265394"/>
            <a:ext cx="8582025" cy="47148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CAF58-8D48-47E6-9B75-BE39B99DE0DC}"/>
              </a:ext>
            </a:extLst>
          </p:cNvPr>
          <p:cNvSpPr/>
          <p:nvPr/>
        </p:nvSpPr>
        <p:spPr>
          <a:xfrm>
            <a:off x="6427570" y="-9060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http://www.etoday.co.kr/news/section/newsview.php?idxno=1478821</a:t>
            </a:r>
          </a:p>
        </p:txBody>
      </p:sp>
    </p:spTree>
    <p:extLst>
      <p:ext uri="{BB962C8B-B14F-4D97-AF65-F5344CB8AC3E}">
        <p14:creationId xmlns:p14="http://schemas.microsoft.com/office/powerpoint/2010/main" val="209526746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BD02D2D-883F-4BC2-AE72-5B79573D1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997563"/>
              </p:ext>
            </p:extLst>
          </p:nvPr>
        </p:nvGraphicFramePr>
        <p:xfrm>
          <a:off x="3125084" y="139505"/>
          <a:ext cx="13791316" cy="1021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r:id="rId4" imgW="15047280" imgH="11212560" progId="">
                  <p:embed/>
                </p:oleObj>
              </mc:Choice>
              <mc:Fallback>
                <p:oleObj r:id="rId4" imgW="15047280" imgH="1121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>
                        <a:lum/>
                      </a:blip>
                      <a:stretch>
                        <a:fillRect/>
                      </a:stretch>
                    </p:blipFill>
                    <p:spPr>
                      <a:xfrm>
                        <a:off x="3125084" y="139505"/>
                        <a:ext cx="13791316" cy="1021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3"/>
          <p:cNvSpPr txBox="1"/>
          <p:nvPr/>
        </p:nvSpPr>
        <p:spPr>
          <a:xfrm>
            <a:off x="995096" y="1389140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Arial" charset="0"/>
                <a:ea typeface="Arial" charset="0"/>
                <a:cs typeface="Arial" charset="0"/>
              </a:rPr>
              <a:t>1. Data Processing</a:t>
            </a:r>
            <a:endParaRPr lang="ko-KR" alt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1040252" y="1757461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DataLab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PIP Algorithm</a:t>
            </a:r>
          </a:p>
        </p:txBody>
      </p:sp>
    </p:spTree>
    <p:extLst>
      <p:ext uri="{BB962C8B-B14F-4D97-AF65-F5344CB8AC3E}">
        <p14:creationId xmlns:p14="http://schemas.microsoft.com/office/powerpoint/2010/main" val="4559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254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NAVER </a:t>
            </a:r>
            <a:r>
              <a:rPr lang="en-US" altLang="ko-KR" sz="2400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DataLab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18E2-4D90-40AC-82AF-6223B690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004" y="967393"/>
            <a:ext cx="7852826" cy="534249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B81C13-2D11-4EA5-B920-E4DEC23F3966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1" name="텍스트 상자 6">
              <a:extLst>
                <a:ext uri="{FF2B5EF4-FFF2-40B4-BE49-F238E27FC236}">
                  <a16:creationId xmlns:a16="http://schemas.microsoft.com/office/drawing/2014/main" id="{01102870-F309-4F99-95A2-CC68967A87B7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D62896A-CB92-4AC1-BE5A-E13A91C71670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42984500-846E-49CB-BFF4-9A4662CE27C7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0A936BB1-11B2-47CB-9833-C157D7F3AD6C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AC7B57BD-5738-4655-90F3-487B951FA32B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5159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80409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604073" y="636322"/>
            <a:ext cx="1100055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577569" y="187909"/>
            <a:ext cx="2540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NAVER </a:t>
            </a:r>
            <a:r>
              <a:rPr lang="en-US" altLang="ko-KR" sz="2400" b="1" dirty="0" err="1">
                <a:solidFill>
                  <a:srgbClr val="002E7F"/>
                </a:solidFill>
                <a:latin typeface="Arial" charset="0"/>
                <a:ea typeface="Arial" charset="0"/>
                <a:cs typeface="Arial" charset="0"/>
              </a:rPr>
              <a:t>DataLab</a:t>
            </a:r>
            <a:endParaRPr lang="ko-KR" alt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1820C-B3D4-4F4C-B5D7-D5F0F4BD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53" y="897314"/>
            <a:ext cx="7369364" cy="58041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11D486-1A9E-4B44-944E-7F31D4824A2B}"/>
              </a:ext>
            </a:extLst>
          </p:cNvPr>
          <p:cNvSpPr/>
          <p:nvPr/>
        </p:nvSpPr>
        <p:spPr>
          <a:xfrm>
            <a:off x="8545690" y="6451599"/>
            <a:ext cx="863600" cy="214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1BBB3D-F888-4872-A452-AAFD02994636}"/>
              </a:ext>
            </a:extLst>
          </p:cNvPr>
          <p:cNvGrpSpPr/>
          <p:nvPr/>
        </p:nvGrpSpPr>
        <p:grpSpPr>
          <a:xfrm>
            <a:off x="8025339" y="0"/>
            <a:ext cx="3797082" cy="627859"/>
            <a:chOff x="8025339" y="0"/>
            <a:chExt cx="3797082" cy="627859"/>
          </a:xfrm>
        </p:grpSpPr>
        <p:sp>
          <p:nvSpPr>
            <p:cNvPr id="12" name="텍스트 상자 6">
              <a:extLst>
                <a:ext uri="{FF2B5EF4-FFF2-40B4-BE49-F238E27FC236}">
                  <a16:creationId xmlns:a16="http://schemas.microsoft.com/office/drawing/2014/main" id="{C43869E3-2987-4D4F-872F-11866CFC8DDA}"/>
                </a:ext>
              </a:extLst>
            </p:cNvPr>
            <p:cNvSpPr txBox="1"/>
            <p:nvPr/>
          </p:nvSpPr>
          <p:spPr>
            <a:xfrm>
              <a:off x="8040914" y="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B66A27F1-6CF1-4ACF-A074-A24B463A1891}"/>
                </a:ext>
              </a:extLst>
            </p:cNvPr>
            <p:cNvSpPr txBox="1"/>
            <p:nvPr/>
          </p:nvSpPr>
          <p:spPr>
            <a:xfrm>
              <a:off x="9745831" y="373012"/>
              <a:ext cx="7016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AEC8C2CD-275A-4360-933B-54DAB61458ED}"/>
                </a:ext>
              </a:extLst>
            </p:cNvPr>
            <p:cNvSpPr txBox="1"/>
            <p:nvPr/>
          </p:nvSpPr>
          <p:spPr>
            <a:xfrm>
              <a:off x="8888181" y="378041"/>
              <a:ext cx="9354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D503C3A8-7367-4B18-9313-A847CA8EB718}"/>
                </a:ext>
              </a:extLst>
            </p:cNvPr>
            <p:cNvSpPr txBox="1"/>
            <p:nvPr/>
          </p:nvSpPr>
          <p:spPr>
            <a:xfrm>
              <a:off x="8025339" y="381638"/>
              <a:ext cx="727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0F5EC538-150B-421B-8A01-00B6FB8DEE61}"/>
                </a:ext>
              </a:extLst>
            </p:cNvPr>
            <p:cNvSpPr txBox="1"/>
            <p:nvPr/>
          </p:nvSpPr>
          <p:spPr>
            <a:xfrm>
              <a:off x="10660331" y="369495"/>
              <a:ext cx="11620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Further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5585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1146</Words>
  <Application>Microsoft Office PowerPoint</Application>
  <PresentationFormat>와이드스크린</PresentationFormat>
  <Paragraphs>332</Paragraphs>
  <Slides>48</Slides>
  <Notes>48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atelab MacPro 01</dc:creator>
  <cp:keywords/>
  <dc:description/>
  <cp:lastModifiedBy>박준표 (자연과학부/학생)</cp:lastModifiedBy>
  <cp:revision>288</cp:revision>
  <cp:lastPrinted>2017-09-19T07:24:56Z</cp:lastPrinted>
  <dcterms:created xsi:type="dcterms:W3CDTF">2016-03-28T22:34:09Z</dcterms:created>
  <dcterms:modified xsi:type="dcterms:W3CDTF">2018-05-30T02:22:32Z</dcterms:modified>
  <cp:category/>
</cp:coreProperties>
</file>